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260" r:id="rId3"/>
    <p:sldId id="264" r:id="rId4"/>
    <p:sldId id="304" r:id="rId5"/>
    <p:sldId id="303" r:id="rId6"/>
    <p:sldId id="266" r:id="rId7"/>
    <p:sldId id="267" r:id="rId8"/>
    <p:sldId id="268" r:id="rId9"/>
    <p:sldId id="269" r:id="rId10"/>
    <p:sldId id="272" r:id="rId11"/>
    <p:sldId id="270" r:id="rId12"/>
    <p:sldId id="271" r:id="rId13"/>
    <p:sldId id="273" r:id="rId14"/>
    <p:sldId id="274" r:id="rId15"/>
    <p:sldId id="275" r:id="rId16"/>
    <p:sldId id="276" r:id="rId17"/>
    <p:sldId id="277" r:id="rId18"/>
    <p:sldId id="278" r:id="rId19"/>
    <p:sldId id="305" r:id="rId20"/>
    <p:sldId id="306" r:id="rId21"/>
    <p:sldId id="307" r:id="rId22"/>
    <p:sldId id="308" r:id="rId23"/>
    <p:sldId id="309" r:id="rId24"/>
    <p:sldId id="310" r:id="rId25"/>
    <p:sldId id="311" r:id="rId26"/>
    <p:sldId id="312" r:id="rId27"/>
    <p:sldId id="313" r:id="rId28"/>
    <p:sldId id="314" r:id="rId29"/>
    <p:sldId id="315" r:id="rId30"/>
    <p:sldId id="279" r:id="rId31"/>
    <p:sldId id="280" r:id="rId32"/>
    <p:sldId id="281" r:id="rId33"/>
    <p:sldId id="282" r:id="rId34"/>
    <p:sldId id="283" r:id="rId35"/>
    <p:sldId id="285"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301" r:id="rId49"/>
    <p:sldId id="299" r:id="rId50"/>
    <p:sldId id="300" r:id="rId51"/>
    <p:sldId id="302" r:id="rId52"/>
    <p:sldId id="263"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68" userDrawn="1">
          <p15:clr>
            <a:srgbClr val="A4A3A4"/>
          </p15:clr>
        </p15:guide>
        <p15:guide id="2" orient="horz" pos="4272" userDrawn="1">
          <p15:clr>
            <a:srgbClr val="A4A3A4"/>
          </p15:clr>
        </p15:guide>
        <p15:guide id="3" orient="horz" pos="240" userDrawn="1">
          <p15:clr>
            <a:srgbClr val="A4A3A4"/>
          </p15:clr>
        </p15:guide>
        <p15:guide id="4" orient="horz" pos="3888" userDrawn="1">
          <p15:clr>
            <a:srgbClr val="A4A3A4"/>
          </p15:clr>
        </p15:guide>
        <p15:guide id="5" orient="horz" pos="864" userDrawn="1">
          <p15:clr>
            <a:srgbClr val="A4A3A4"/>
          </p15:clr>
        </p15:guide>
        <p15:guide id="6" orient="horz" pos="3984" userDrawn="1">
          <p15:clr>
            <a:srgbClr val="A4A3A4"/>
          </p15:clr>
        </p15:guide>
        <p15:guide id="7" orient="horz" pos="96" userDrawn="1">
          <p15:clr>
            <a:srgbClr val="A4A3A4"/>
          </p15:clr>
        </p15:guide>
        <p15:guide id="8" pos="6720" userDrawn="1">
          <p15:clr>
            <a:srgbClr val="A4A3A4"/>
          </p15:clr>
        </p15:guide>
        <p15:guide id="9" pos="64" userDrawn="1">
          <p15:clr>
            <a:srgbClr val="A4A3A4"/>
          </p15:clr>
        </p15:guide>
        <p15:guide id="10" pos="7616" userDrawn="1">
          <p15:clr>
            <a:srgbClr val="A4A3A4"/>
          </p15:clr>
        </p15:guide>
        <p15:guide id="11" pos="128" userDrawn="1">
          <p15:clr>
            <a:srgbClr val="A4A3A4"/>
          </p15:clr>
        </p15:guide>
        <p15:guide id="12" pos="74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varScale="1">
        <p:scale>
          <a:sx n="56" d="100"/>
          <a:sy n="56" d="100"/>
        </p:scale>
        <p:origin x="976" y="44"/>
      </p:cViewPr>
      <p:guideLst>
        <p:guide orient="horz" pos="768"/>
        <p:guide orient="horz" pos="4272"/>
        <p:guide orient="horz" pos="240"/>
        <p:guide orient="horz" pos="3888"/>
        <p:guide orient="horz" pos="864"/>
        <p:guide orient="horz" pos="3984"/>
        <p:guide orient="horz" pos="96"/>
        <p:guide pos="6720"/>
        <p:guide pos="64"/>
        <p:guide pos="7616"/>
        <p:guide pos="128"/>
        <p:guide pos="74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63B8F35-73A6-41C9-86E9-11CE927B6B58}" type="datetimeFigureOut">
              <a:rPr lang="en-US" smtClean="0"/>
              <a:t>8/11/2025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592A158-4768-412B-B84E-36AAF74B40B9}" type="slidenum">
              <a:rPr lang="en-US" smtClean="0"/>
              <a:t>‹#›</a:t>
            </a:fld>
            <a:endParaRPr lang="en-US"/>
          </a:p>
        </p:txBody>
      </p:sp>
    </p:spTree>
    <p:extLst>
      <p:ext uri="{BB962C8B-B14F-4D97-AF65-F5344CB8AC3E}">
        <p14:creationId xmlns:p14="http://schemas.microsoft.com/office/powerpoint/2010/main" val="1276588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04CA91-3CD2-43DC-9594-2A703B8CA092}" type="datetime4">
              <a:rPr lang="en-US" smtClean="0"/>
              <a:t>August 11, 2025</a:t>
            </a:fld>
            <a:endParaRPr lang="en-US"/>
          </a:p>
        </p:txBody>
      </p:sp>
      <p:sp>
        <p:nvSpPr>
          <p:cNvPr id="5" name="Footer Placeholder 4"/>
          <p:cNvSpPr>
            <a:spLocks noGrp="1"/>
          </p:cNvSpPr>
          <p:nvPr>
            <p:ph type="ftr" sz="quarter" idx="11"/>
          </p:nvPr>
        </p:nvSpPr>
        <p:spPr>
          <a:xfrm>
            <a:off x="2235200" y="6351495"/>
            <a:ext cx="6705600" cy="365125"/>
          </a:xfrm>
        </p:spPr>
        <p:txBody>
          <a:bodyPr/>
          <a:lstStyle/>
          <a:p>
            <a:r>
              <a:rPr lang="en-US"/>
              <a:t>Department of Computer Science &amp; Engineering, VNRVJIET, Hyderabad</a:t>
            </a:r>
          </a:p>
        </p:txBody>
      </p:sp>
      <p:sp>
        <p:nvSpPr>
          <p:cNvPr id="6" name="Slide Number Placeholder 5"/>
          <p:cNvSpPr>
            <a:spLocks noGrp="1"/>
          </p:cNvSpPr>
          <p:nvPr>
            <p:ph type="sldNum" sz="quarter" idx="4"/>
          </p:nvPr>
        </p:nvSpPr>
        <p:spPr>
          <a:xfrm>
            <a:off x="10668000" y="6340476"/>
            <a:ext cx="1016000" cy="365125"/>
          </a:xfrm>
          <a:prstGeom prst="rect">
            <a:avLst/>
          </a:prstGeom>
        </p:spPr>
        <p:txBody>
          <a:bodyPr vert="horz" lIns="0" tIns="45720" rIns="91440" bIns="45720" rtlCol="0" anchor="ctr"/>
          <a:lstStyle>
            <a:lvl1pPr algn="r">
              <a:defRPr sz="1100">
                <a:solidFill>
                  <a:schemeClr val="bg1"/>
                </a:solidFill>
              </a:defRPr>
            </a:lvl1pPr>
          </a:lstStyle>
          <a:p>
            <a:fld id="{C4FA3F07-B4E9-4FEB-BC07-B9713C186F28}" type="slidenum">
              <a:rPr lang="en-US" smtClean="0"/>
              <a:pPr/>
              <a:t>‹#›</a:t>
            </a:fld>
            <a:endParaRPr lang="en-US" dirty="0"/>
          </a:p>
        </p:txBody>
      </p:sp>
    </p:spTree>
    <p:extLst>
      <p:ext uri="{BB962C8B-B14F-4D97-AF65-F5344CB8AC3E}">
        <p14:creationId xmlns:p14="http://schemas.microsoft.com/office/powerpoint/2010/main" val="3834045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737600" y="6340476"/>
            <a:ext cx="1828800" cy="365125"/>
          </a:xfrm>
        </p:spPr>
        <p:txBody>
          <a:bodyPr/>
          <a:lstStyle/>
          <a:p>
            <a:fld id="{F6C643BA-ACA1-44BF-9071-763295A35907}" type="datetime4">
              <a:rPr lang="en-US" smtClean="0"/>
              <a:t>August 11, 2025</a:t>
            </a:fld>
            <a:endParaRPr lang="en-US"/>
          </a:p>
        </p:txBody>
      </p:sp>
      <p:sp>
        <p:nvSpPr>
          <p:cNvPr id="5" name="Footer Placeholder 4"/>
          <p:cNvSpPr>
            <a:spLocks noGrp="1"/>
          </p:cNvSpPr>
          <p:nvPr>
            <p:ph type="ftr" sz="quarter" idx="11"/>
          </p:nvPr>
        </p:nvSpPr>
        <p:spPr/>
        <p:txBody>
          <a:bodyPr/>
          <a:lstStyle/>
          <a:p>
            <a:r>
              <a:rPr lang="en-US"/>
              <a:t>Department of Computer Science &amp; Engineering, VNRVJIET, Hyderabad</a:t>
            </a:r>
          </a:p>
        </p:txBody>
      </p:sp>
      <p:sp>
        <p:nvSpPr>
          <p:cNvPr id="6" name="Slide Number Placeholder 5"/>
          <p:cNvSpPr>
            <a:spLocks noGrp="1"/>
          </p:cNvSpPr>
          <p:nvPr>
            <p:ph type="sldNum" sz="quarter" idx="12"/>
          </p:nvPr>
        </p:nvSpPr>
        <p:spPr/>
        <p:txBody>
          <a:bodyPr/>
          <a:lstStyle/>
          <a:p>
            <a:fld id="{C4FA3F07-B4E9-4FEB-BC07-B9713C186F28}" type="slidenum">
              <a:rPr lang="en-US" smtClean="0"/>
              <a:pPr/>
              <a:t>‹#›</a:t>
            </a:fld>
            <a:endParaRPr lang="en-US" dirty="0"/>
          </a:p>
        </p:txBody>
      </p:sp>
      <p:cxnSp>
        <p:nvCxnSpPr>
          <p:cNvPr id="8" name="Straight Connector 7"/>
          <p:cNvCxnSpPr/>
          <p:nvPr userDrawn="1"/>
        </p:nvCxnSpPr>
        <p:spPr>
          <a:xfrm>
            <a:off x="0" y="1219200"/>
            <a:ext cx="12192000" cy="0"/>
          </a:xfrm>
          <a:prstGeom prst="line">
            <a:avLst/>
          </a:prstGeom>
          <a:ln w="50800" cmpd="dbl"/>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6328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05BE5B-515E-412D-86C2-B1F3269CA20F}" type="datetime4">
              <a:rPr lang="en-US" smtClean="0"/>
              <a:t>August 11, 2025</a:t>
            </a:fld>
            <a:endParaRPr lang="en-US"/>
          </a:p>
        </p:txBody>
      </p:sp>
      <p:sp>
        <p:nvSpPr>
          <p:cNvPr id="5" name="Footer Placeholder 4"/>
          <p:cNvSpPr>
            <a:spLocks noGrp="1"/>
          </p:cNvSpPr>
          <p:nvPr>
            <p:ph type="ftr" sz="quarter" idx="11"/>
          </p:nvPr>
        </p:nvSpPr>
        <p:spPr/>
        <p:txBody>
          <a:bodyPr/>
          <a:lstStyle/>
          <a:p>
            <a:r>
              <a:rPr lang="en-US"/>
              <a:t>Department of Computer Science &amp; Engineering, VNRVJIET, Hyderabad</a:t>
            </a:r>
          </a:p>
        </p:txBody>
      </p:sp>
      <p:sp>
        <p:nvSpPr>
          <p:cNvPr id="6" name="Slide Number Placeholder 5"/>
          <p:cNvSpPr>
            <a:spLocks noGrp="1"/>
          </p:cNvSpPr>
          <p:nvPr>
            <p:ph type="sldNum" sz="quarter" idx="12"/>
          </p:nvPr>
        </p:nvSpPr>
        <p:spPr/>
        <p:txBody>
          <a:bodyPr/>
          <a:lstStyle/>
          <a:p>
            <a:fld id="{C4FA3F07-B4E9-4FEB-BC07-B9713C186F28}" type="slidenum">
              <a:rPr lang="en-US" smtClean="0"/>
              <a:t>‹#›</a:t>
            </a:fld>
            <a:endParaRPr lang="en-US"/>
          </a:p>
        </p:txBody>
      </p:sp>
    </p:spTree>
    <p:extLst>
      <p:ext uri="{BB962C8B-B14F-4D97-AF65-F5344CB8AC3E}">
        <p14:creationId xmlns:p14="http://schemas.microsoft.com/office/powerpoint/2010/main" val="4052295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9A6B425-E75E-409A-BFE4-FB635A7355EA}" type="datetime4">
              <a:rPr lang="en-US" smtClean="0"/>
              <a:t>August 11, 2025</a:t>
            </a:fld>
            <a:endParaRPr lang="en-US"/>
          </a:p>
        </p:txBody>
      </p:sp>
      <p:sp>
        <p:nvSpPr>
          <p:cNvPr id="6" name="Footer Placeholder 5"/>
          <p:cNvSpPr>
            <a:spLocks noGrp="1"/>
          </p:cNvSpPr>
          <p:nvPr>
            <p:ph type="ftr" sz="quarter" idx="11"/>
          </p:nvPr>
        </p:nvSpPr>
        <p:spPr/>
        <p:txBody>
          <a:bodyPr/>
          <a:lstStyle/>
          <a:p>
            <a:r>
              <a:rPr lang="en-US"/>
              <a:t>Department of Computer Science &amp; Engineering, VNRVJIET, Hyderabad</a:t>
            </a:r>
          </a:p>
        </p:txBody>
      </p:sp>
      <p:sp>
        <p:nvSpPr>
          <p:cNvPr id="7" name="Slide Number Placeholder 6"/>
          <p:cNvSpPr>
            <a:spLocks noGrp="1"/>
          </p:cNvSpPr>
          <p:nvPr>
            <p:ph type="sldNum" sz="quarter" idx="12"/>
          </p:nvPr>
        </p:nvSpPr>
        <p:spPr/>
        <p:txBody>
          <a:bodyPr/>
          <a:lstStyle/>
          <a:p>
            <a:fld id="{C4FA3F07-B4E9-4FEB-BC07-B9713C186F28}" type="slidenum">
              <a:rPr lang="en-US" smtClean="0"/>
              <a:t>‹#›</a:t>
            </a:fld>
            <a:endParaRPr lang="en-US"/>
          </a:p>
        </p:txBody>
      </p:sp>
    </p:spTree>
    <p:extLst>
      <p:ext uri="{BB962C8B-B14F-4D97-AF65-F5344CB8AC3E}">
        <p14:creationId xmlns:p14="http://schemas.microsoft.com/office/powerpoint/2010/main" val="2679750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91D5381-EE49-4A38-9972-518E5CC5FFAB}" type="datetime4">
              <a:rPr lang="en-US" smtClean="0"/>
              <a:t>August 11, 2025</a:t>
            </a:fld>
            <a:endParaRPr lang="en-US"/>
          </a:p>
        </p:txBody>
      </p:sp>
      <p:sp>
        <p:nvSpPr>
          <p:cNvPr id="8" name="Footer Placeholder 7"/>
          <p:cNvSpPr>
            <a:spLocks noGrp="1"/>
          </p:cNvSpPr>
          <p:nvPr>
            <p:ph type="ftr" sz="quarter" idx="11"/>
          </p:nvPr>
        </p:nvSpPr>
        <p:spPr/>
        <p:txBody>
          <a:bodyPr/>
          <a:lstStyle/>
          <a:p>
            <a:r>
              <a:rPr lang="en-US"/>
              <a:t>Department of Computer Science &amp; Engineering, VNRVJIET, Hyderabad</a:t>
            </a:r>
          </a:p>
        </p:txBody>
      </p:sp>
      <p:sp>
        <p:nvSpPr>
          <p:cNvPr id="9" name="Slide Number Placeholder 8"/>
          <p:cNvSpPr>
            <a:spLocks noGrp="1"/>
          </p:cNvSpPr>
          <p:nvPr>
            <p:ph type="sldNum" sz="quarter" idx="12"/>
          </p:nvPr>
        </p:nvSpPr>
        <p:spPr/>
        <p:txBody>
          <a:bodyPr/>
          <a:lstStyle/>
          <a:p>
            <a:fld id="{C4FA3F07-B4E9-4FEB-BC07-B9713C186F28}" type="slidenum">
              <a:rPr lang="en-US" smtClean="0"/>
              <a:t>‹#›</a:t>
            </a:fld>
            <a:endParaRPr lang="en-US"/>
          </a:p>
        </p:txBody>
      </p:sp>
    </p:spTree>
    <p:extLst>
      <p:ext uri="{BB962C8B-B14F-4D97-AF65-F5344CB8AC3E}">
        <p14:creationId xmlns:p14="http://schemas.microsoft.com/office/powerpoint/2010/main" val="36412093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D9C1254-C0BA-4195-834D-EBBB9ACEF963}" type="datetime4">
              <a:rPr lang="en-US" smtClean="0"/>
              <a:t>August 11, 2025</a:t>
            </a:fld>
            <a:endParaRPr lang="en-US"/>
          </a:p>
        </p:txBody>
      </p:sp>
      <p:sp>
        <p:nvSpPr>
          <p:cNvPr id="4" name="Footer Placeholder 3"/>
          <p:cNvSpPr>
            <a:spLocks noGrp="1"/>
          </p:cNvSpPr>
          <p:nvPr>
            <p:ph type="ftr" sz="quarter" idx="11"/>
          </p:nvPr>
        </p:nvSpPr>
        <p:spPr/>
        <p:txBody>
          <a:bodyPr/>
          <a:lstStyle/>
          <a:p>
            <a:r>
              <a:rPr lang="en-US"/>
              <a:t>Department of Computer Science &amp; Engineering, VNRVJIET, Hyderabad</a:t>
            </a:r>
          </a:p>
        </p:txBody>
      </p:sp>
      <p:sp>
        <p:nvSpPr>
          <p:cNvPr id="5" name="Slide Number Placeholder 4"/>
          <p:cNvSpPr>
            <a:spLocks noGrp="1"/>
          </p:cNvSpPr>
          <p:nvPr>
            <p:ph type="sldNum" sz="quarter" idx="12"/>
          </p:nvPr>
        </p:nvSpPr>
        <p:spPr/>
        <p:txBody>
          <a:bodyPr/>
          <a:lstStyle/>
          <a:p>
            <a:fld id="{C4FA3F07-B4E9-4FEB-BC07-B9713C186F28}" type="slidenum">
              <a:rPr lang="en-US" smtClean="0"/>
              <a:t>‹#›</a:t>
            </a:fld>
            <a:endParaRPr lang="en-US"/>
          </a:p>
        </p:txBody>
      </p:sp>
    </p:spTree>
    <p:extLst>
      <p:ext uri="{BB962C8B-B14F-4D97-AF65-F5344CB8AC3E}">
        <p14:creationId xmlns:p14="http://schemas.microsoft.com/office/powerpoint/2010/main" val="2417004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1E43DD-DC4C-4B08-A97C-A1AF54666E5E}" type="datetime4">
              <a:rPr lang="en-US" smtClean="0"/>
              <a:t>August 11, 2025</a:t>
            </a:fld>
            <a:endParaRPr lang="en-US"/>
          </a:p>
        </p:txBody>
      </p:sp>
      <p:sp>
        <p:nvSpPr>
          <p:cNvPr id="3" name="Footer Placeholder 2"/>
          <p:cNvSpPr>
            <a:spLocks noGrp="1"/>
          </p:cNvSpPr>
          <p:nvPr>
            <p:ph type="ftr" sz="quarter" idx="11"/>
          </p:nvPr>
        </p:nvSpPr>
        <p:spPr/>
        <p:txBody>
          <a:bodyPr/>
          <a:lstStyle/>
          <a:p>
            <a:r>
              <a:rPr lang="en-US"/>
              <a:t>Department of Computer Science &amp; Engineering, VNRVJIET, Hyderabad</a:t>
            </a:r>
          </a:p>
        </p:txBody>
      </p:sp>
      <p:sp>
        <p:nvSpPr>
          <p:cNvPr id="4" name="Slide Number Placeholder 3"/>
          <p:cNvSpPr>
            <a:spLocks noGrp="1"/>
          </p:cNvSpPr>
          <p:nvPr>
            <p:ph type="sldNum" sz="quarter" idx="12"/>
          </p:nvPr>
        </p:nvSpPr>
        <p:spPr/>
        <p:txBody>
          <a:bodyPr/>
          <a:lstStyle/>
          <a:p>
            <a:fld id="{C4FA3F07-B4E9-4FEB-BC07-B9713C186F28}" type="slidenum">
              <a:rPr lang="en-US" smtClean="0"/>
              <a:t>‹#›</a:t>
            </a:fld>
            <a:endParaRPr lang="en-US"/>
          </a:p>
        </p:txBody>
      </p:sp>
    </p:spTree>
    <p:extLst>
      <p:ext uri="{BB962C8B-B14F-4D97-AF65-F5344CB8AC3E}">
        <p14:creationId xmlns:p14="http://schemas.microsoft.com/office/powerpoint/2010/main" val="2805246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90CE188-F664-4B0D-8AC6-20A184CAFF41}" type="datetime4">
              <a:rPr lang="en-US" smtClean="0"/>
              <a:t>August 11, 2025</a:t>
            </a:fld>
            <a:endParaRPr lang="en-US"/>
          </a:p>
        </p:txBody>
      </p:sp>
      <p:sp>
        <p:nvSpPr>
          <p:cNvPr id="6" name="Footer Placeholder 5"/>
          <p:cNvSpPr>
            <a:spLocks noGrp="1"/>
          </p:cNvSpPr>
          <p:nvPr>
            <p:ph type="ftr" sz="quarter" idx="11"/>
          </p:nvPr>
        </p:nvSpPr>
        <p:spPr/>
        <p:txBody>
          <a:bodyPr/>
          <a:lstStyle/>
          <a:p>
            <a:r>
              <a:rPr lang="en-US"/>
              <a:t>Department of Computer Science &amp; Engineering, VNRVJIET, Hyderabad</a:t>
            </a:r>
          </a:p>
        </p:txBody>
      </p:sp>
      <p:sp>
        <p:nvSpPr>
          <p:cNvPr id="7" name="Slide Number Placeholder 6"/>
          <p:cNvSpPr>
            <a:spLocks noGrp="1"/>
          </p:cNvSpPr>
          <p:nvPr>
            <p:ph type="sldNum" sz="quarter" idx="12"/>
          </p:nvPr>
        </p:nvSpPr>
        <p:spPr/>
        <p:txBody>
          <a:bodyPr/>
          <a:lstStyle/>
          <a:p>
            <a:fld id="{C4FA3F07-B4E9-4FEB-BC07-B9713C186F28}" type="slidenum">
              <a:rPr lang="en-US" smtClean="0"/>
              <a:t>‹#›</a:t>
            </a:fld>
            <a:endParaRPr lang="en-US"/>
          </a:p>
        </p:txBody>
      </p:sp>
    </p:spTree>
    <p:extLst>
      <p:ext uri="{BB962C8B-B14F-4D97-AF65-F5344CB8AC3E}">
        <p14:creationId xmlns:p14="http://schemas.microsoft.com/office/powerpoint/2010/main" val="3011068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CCB2588-DF27-44BC-A482-328866C3420F}" type="datetime4">
              <a:rPr lang="en-US" smtClean="0"/>
              <a:t>August 11, 2025</a:t>
            </a:fld>
            <a:endParaRPr lang="en-US"/>
          </a:p>
        </p:txBody>
      </p:sp>
      <p:sp>
        <p:nvSpPr>
          <p:cNvPr id="6" name="Footer Placeholder 5"/>
          <p:cNvSpPr>
            <a:spLocks noGrp="1"/>
          </p:cNvSpPr>
          <p:nvPr>
            <p:ph type="ftr" sz="quarter" idx="11"/>
          </p:nvPr>
        </p:nvSpPr>
        <p:spPr/>
        <p:txBody>
          <a:bodyPr/>
          <a:lstStyle/>
          <a:p>
            <a:r>
              <a:rPr lang="en-US"/>
              <a:t>Department of Computer Science &amp; Engineering, VNRVJIET, Hyderabad</a:t>
            </a:r>
          </a:p>
        </p:txBody>
      </p:sp>
      <p:sp>
        <p:nvSpPr>
          <p:cNvPr id="7" name="Slide Number Placeholder 6"/>
          <p:cNvSpPr>
            <a:spLocks noGrp="1"/>
          </p:cNvSpPr>
          <p:nvPr>
            <p:ph type="sldNum" sz="quarter" idx="12"/>
          </p:nvPr>
        </p:nvSpPr>
        <p:spPr/>
        <p:txBody>
          <a:bodyPr/>
          <a:lstStyle/>
          <a:p>
            <a:fld id="{C4FA3F07-B4E9-4FEB-BC07-B9713C186F28}" type="slidenum">
              <a:rPr lang="en-US" smtClean="0"/>
              <a:t>‹#›</a:t>
            </a:fld>
            <a:endParaRPr lang="en-US"/>
          </a:p>
        </p:txBody>
      </p:sp>
    </p:spTree>
    <p:extLst>
      <p:ext uri="{BB962C8B-B14F-4D97-AF65-F5344CB8AC3E}">
        <p14:creationId xmlns:p14="http://schemas.microsoft.com/office/powerpoint/2010/main" val="283896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5976" y="6324600"/>
            <a:ext cx="12192000" cy="533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laceholder 1"/>
          <p:cNvSpPr>
            <a:spLocks noGrp="1"/>
          </p:cNvSpPr>
          <p:nvPr>
            <p:ph type="title"/>
          </p:nvPr>
        </p:nvSpPr>
        <p:spPr>
          <a:xfrm>
            <a:off x="203200" y="350838"/>
            <a:ext cx="10464800" cy="8683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06400" y="1371600"/>
            <a:ext cx="11277600" cy="48006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839200" y="6340476"/>
            <a:ext cx="1727200" cy="365125"/>
          </a:xfrm>
          <a:prstGeom prst="rect">
            <a:avLst/>
          </a:prstGeom>
        </p:spPr>
        <p:txBody>
          <a:bodyPr vert="horz" lIns="91440" tIns="45720" rIns="91440" bIns="45720" rtlCol="0" anchor="ctr"/>
          <a:lstStyle>
            <a:lvl1pPr algn="l">
              <a:defRPr sz="1100">
                <a:solidFill>
                  <a:schemeClr val="bg1"/>
                </a:solidFill>
              </a:defRPr>
            </a:lvl1pPr>
          </a:lstStyle>
          <a:p>
            <a:fld id="{D7464B53-3DD9-4B20-8321-AE9834B07E10}" type="datetime4">
              <a:rPr lang="en-US" smtClean="0"/>
              <a:t>August 11, 2025</a:t>
            </a:fld>
            <a:endParaRPr lang="en-US" dirty="0"/>
          </a:p>
        </p:txBody>
      </p:sp>
      <p:sp>
        <p:nvSpPr>
          <p:cNvPr id="5" name="Footer Placeholder 4"/>
          <p:cNvSpPr>
            <a:spLocks noGrp="1"/>
          </p:cNvSpPr>
          <p:nvPr>
            <p:ph type="ftr" sz="quarter" idx="3"/>
          </p:nvPr>
        </p:nvSpPr>
        <p:spPr>
          <a:xfrm>
            <a:off x="2032000" y="6351495"/>
            <a:ext cx="6705600" cy="365125"/>
          </a:xfrm>
          <a:prstGeom prst="rect">
            <a:avLst/>
          </a:prstGeom>
        </p:spPr>
        <p:txBody>
          <a:bodyPr vert="horz" lIns="91440" tIns="45720" rIns="91440" bIns="45720" rtlCol="0" anchor="ctr"/>
          <a:lstStyle>
            <a:lvl1pPr algn="ctr">
              <a:defRPr sz="1100">
                <a:solidFill>
                  <a:schemeClr val="bg1"/>
                </a:solidFill>
              </a:defRPr>
            </a:lvl1pPr>
          </a:lstStyle>
          <a:p>
            <a:r>
              <a:rPr lang="en-US"/>
              <a:t>Department of Computer Science &amp; Engineering, VNRVJIET, Hyderabad</a:t>
            </a:r>
            <a:endParaRPr lang="en-US" dirty="0"/>
          </a:p>
        </p:txBody>
      </p:sp>
      <p:sp>
        <p:nvSpPr>
          <p:cNvPr id="6" name="Slide Number Placeholder 5"/>
          <p:cNvSpPr>
            <a:spLocks noGrp="1"/>
          </p:cNvSpPr>
          <p:nvPr>
            <p:ph type="sldNum" sz="quarter" idx="4"/>
          </p:nvPr>
        </p:nvSpPr>
        <p:spPr>
          <a:xfrm>
            <a:off x="10668000" y="6340476"/>
            <a:ext cx="1016000" cy="365125"/>
          </a:xfrm>
          <a:prstGeom prst="rect">
            <a:avLst/>
          </a:prstGeom>
        </p:spPr>
        <p:txBody>
          <a:bodyPr vert="horz" lIns="0" tIns="45720" rIns="91440" bIns="45720" rtlCol="0" anchor="ctr"/>
          <a:lstStyle>
            <a:lvl1pPr algn="r">
              <a:defRPr sz="1100">
                <a:solidFill>
                  <a:schemeClr val="bg1"/>
                </a:solidFill>
              </a:defRPr>
            </a:lvl1pPr>
          </a:lstStyle>
          <a:p>
            <a:fld id="{C4FA3F07-B4E9-4FEB-BC07-B9713C186F28}" type="slidenum">
              <a:rPr lang="en-US" smtClean="0"/>
              <a:pPr/>
              <a:t>‹#›</a:t>
            </a:fld>
            <a:endParaRPr lang="en-US" dirty="0"/>
          </a:p>
        </p:txBody>
      </p:sp>
      <p:sp>
        <p:nvSpPr>
          <p:cNvPr id="7" name="Rectangle 6"/>
          <p:cNvSpPr/>
          <p:nvPr userDrawn="1"/>
        </p:nvSpPr>
        <p:spPr>
          <a:xfrm>
            <a:off x="0" y="0"/>
            <a:ext cx="12192000"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Picture 7"/>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10668000" y="428673"/>
            <a:ext cx="1117600" cy="7546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245035" y="6351495"/>
            <a:ext cx="1642533"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Straight Connector 10"/>
          <p:cNvCxnSpPr/>
          <p:nvPr userDrawn="1"/>
        </p:nvCxnSpPr>
        <p:spPr>
          <a:xfrm>
            <a:off x="5976" y="1219200"/>
            <a:ext cx="12192000" cy="0"/>
          </a:xfrm>
          <a:prstGeom prst="line">
            <a:avLst/>
          </a:prstGeom>
          <a:ln w="50800" cmpd="dbl"/>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0576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p:txStyles>
    <p:titleStyle>
      <a:lvl1pPr algn="ctr" defTabSz="914400" rtl="0" eaLnBrk="1" latinLnBrk="0" hangingPunct="1">
        <a:spcBef>
          <a:spcPct val="0"/>
        </a:spcBef>
        <a:buNone/>
        <a:defRPr sz="4000" kern="1200">
          <a:solidFill>
            <a:schemeClr val="tx1"/>
          </a:solidFill>
          <a:latin typeface="+mj-lt"/>
          <a:ea typeface="+mj-ea"/>
          <a:cs typeface="+mj-cs"/>
        </a:defRPr>
      </a:lvl1pPr>
    </p:titleStyle>
    <p:bodyStyle>
      <a:lvl1pPr marL="282575" indent="-282575" algn="l" defTabSz="914400" rtl="0" eaLnBrk="1" latinLnBrk="0" hangingPunct="1">
        <a:spcBef>
          <a:spcPct val="200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spcBef>
          <a:spcPct val="20000"/>
        </a:spcBef>
        <a:buFont typeface="Wingdings" panose="05000000000000000000" pitchFamily="2" charset="2"/>
        <a:buChar char="§"/>
        <a:defRPr sz="1800" kern="1200">
          <a:solidFill>
            <a:schemeClr val="tx1"/>
          </a:solidFill>
          <a:latin typeface="+mn-lt"/>
          <a:ea typeface="+mn-ea"/>
          <a:cs typeface="+mn-cs"/>
        </a:defRPr>
      </a:lvl2pPr>
      <a:lvl3pPr marL="1089025" indent="-174625" algn="l" defTabSz="914400" rtl="0" eaLnBrk="1" latinLnBrk="0" hangingPunct="1">
        <a:spcBef>
          <a:spcPct val="20000"/>
        </a:spcBef>
        <a:buFont typeface="Wingdings" panose="05000000000000000000" pitchFamily="2" charset="2"/>
        <a:buChar char="§"/>
        <a:defRPr sz="1600" kern="1200">
          <a:solidFill>
            <a:schemeClr val="tx1"/>
          </a:solidFill>
          <a:latin typeface="+mn-lt"/>
          <a:ea typeface="+mn-ea"/>
          <a:cs typeface="+mn-cs"/>
        </a:defRPr>
      </a:lvl3pPr>
      <a:lvl4pPr marL="1546225" indent="-174625" algn="l" defTabSz="914400" rtl="0" eaLnBrk="1" latinLnBrk="0" hangingPunct="1">
        <a:spcBef>
          <a:spcPct val="20000"/>
        </a:spcBef>
        <a:buFont typeface="Wingdings" panose="05000000000000000000" pitchFamily="2" charset="2"/>
        <a:buChar char="§"/>
        <a:defRPr sz="1400" kern="1200">
          <a:solidFill>
            <a:schemeClr val="tx1"/>
          </a:solidFill>
          <a:latin typeface="+mn-lt"/>
          <a:ea typeface="+mn-ea"/>
          <a:cs typeface="+mn-cs"/>
        </a:defRPr>
      </a:lvl4pPr>
      <a:lvl5pPr marL="2003425" indent="-174625" algn="l" defTabSz="914400" rtl="0" eaLnBrk="1" latinLnBrk="0" hangingPunct="1">
        <a:spcBef>
          <a:spcPct val="200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image" Target="../media/image3.bin"/><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bin"/><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bin"/><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Title 1"/>
          <p:cNvSpPr>
            <a:spLocks noGrp="1"/>
          </p:cNvSpPr>
          <p:nvPr>
            <p:ph type="ctrTitle"/>
          </p:nvPr>
        </p:nvSpPr>
        <p:spPr>
          <a:xfrm>
            <a:off x="3200400" y="2667001"/>
            <a:ext cx="5715000" cy="2000251"/>
          </a:xfrm>
          <a:effectLst/>
        </p:spPr>
        <p:txBody>
          <a:bodyPr anchor="b">
            <a:normAutofit fontScale="90000"/>
          </a:bodyPr>
          <a:lstStyle/>
          <a:p>
            <a:br>
              <a:rPr lang="en-US" sz="2800" b="1" dirty="0">
                <a:solidFill>
                  <a:srgbClr val="002060"/>
                </a:solidFill>
              </a:rPr>
            </a:br>
            <a:br>
              <a:rPr lang="en-US" sz="2800" b="1" dirty="0">
                <a:solidFill>
                  <a:srgbClr val="002060"/>
                </a:solidFill>
              </a:rPr>
            </a:br>
            <a:br>
              <a:rPr lang="en-US" sz="2800" b="1" dirty="0">
                <a:solidFill>
                  <a:srgbClr val="002060"/>
                </a:solidFill>
              </a:rPr>
            </a:br>
            <a:br>
              <a:rPr lang="en-US" sz="2800" b="1" dirty="0">
                <a:solidFill>
                  <a:srgbClr val="002060"/>
                </a:solidFill>
              </a:rPr>
            </a:br>
            <a:br>
              <a:rPr lang="en-US" sz="2800" b="1" dirty="0">
                <a:solidFill>
                  <a:srgbClr val="002060"/>
                </a:solidFill>
              </a:rPr>
            </a:br>
            <a:br>
              <a:rPr lang="en-US" sz="2800" b="1" dirty="0">
                <a:solidFill>
                  <a:srgbClr val="002060"/>
                </a:solidFill>
              </a:rPr>
            </a:br>
            <a:br>
              <a:rPr lang="en-US" sz="2800" b="1" dirty="0">
                <a:solidFill>
                  <a:srgbClr val="002060"/>
                </a:solidFill>
              </a:rPr>
            </a:br>
            <a:br>
              <a:rPr lang="en-US" sz="2800" b="1" dirty="0">
                <a:solidFill>
                  <a:srgbClr val="002060"/>
                </a:solidFill>
              </a:rPr>
            </a:br>
            <a:br>
              <a:rPr lang="en-US" sz="2400" b="1" i="1" dirty="0">
                <a:solidFill>
                  <a:srgbClr val="002060"/>
                </a:solidFill>
              </a:rPr>
            </a:br>
            <a:br>
              <a:rPr lang="en-US" sz="2400" b="1" i="1" dirty="0">
                <a:solidFill>
                  <a:srgbClr val="002060"/>
                </a:solidFill>
              </a:rPr>
            </a:br>
            <a:br>
              <a:rPr lang="en-US" sz="2400" b="1" i="1" dirty="0">
                <a:solidFill>
                  <a:srgbClr val="002060"/>
                </a:solidFill>
              </a:rPr>
            </a:br>
            <a:br>
              <a:rPr lang="en-US" sz="2400" b="1" i="1" dirty="0">
                <a:solidFill>
                  <a:srgbClr val="002060"/>
                </a:solidFill>
                <a:latin typeface="Adobe Arabic" pitchFamily="18" charset="-78"/>
                <a:cs typeface="Adobe Arabic" pitchFamily="18" charset="-78"/>
              </a:rPr>
            </a:br>
            <a:r>
              <a:rPr lang="en-US" sz="2200" b="1" i="1" dirty="0">
                <a:solidFill>
                  <a:srgbClr val="002060"/>
                </a:solidFill>
                <a:latin typeface="+mn-lt"/>
                <a:ea typeface="+mn-ea"/>
                <a:cs typeface="Adobe Arabic" pitchFamily="18" charset="-78"/>
              </a:rPr>
              <a:t>Department of </a:t>
            </a:r>
            <a:r>
              <a:rPr lang="en-IN" sz="2200" b="1" i="1" dirty="0">
                <a:solidFill>
                  <a:srgbClr val="002060"/>
                </a:solidFill>
                <a:latin typeface="+mn-lt"/>
                <a:ea typeface="+mn-ea"/>
                <a:cs typeface="Adobe Arabic" pitchFamily="18" charset="-78"/>
              </a:rPr>
              <a:t>Computer Science &amp; Business Systems</a:t>
            </a:r>
            <a:br>
              <a:rPr lang="en-US" sz="2700" b="1" i="1" dirty="0">
                <a:solidFill>
                  <a:srgbClr val="002060"/>
                </a:solidFill>
                <a:latin typeface="Adobe Arabic" pitchFamily="18" charset="-78"/>
                <a:cs typeface="Adobe Arabic" pitchFamily="18" charset="-78"/>
              </a:rPr>
            </a:br>
            <a:br>
              <a:rPr lang="en-US" sz="2700" b="1" dirty="0">
                <a:solidFill>
                  <a:srgbClr val="002060"/>
                </a:solidFill>
                <a:latin typeface="Adobe Arabic" pitchFamily="18" charset="-78"/>
                <a:cs typeface="Adobe Arabic" pitchFamily="18" charset="-78"/>
              </a:rPr>
            </a:br>
            <a:br>
              <a:rPr lang="en-US" sz="2200" b="1" dirty="0">
                <a:solidFill>
                  <a:srgbClr val="C00000"/>
                </a:solidFill>
                <a:ea typeface="+mn-ea"/>
                <a:cs typeface="Adobe Arabic" pitchFamily="18" charset="-78"/>
              </a:rPr>
            </a:br>
            <a:r>
              <a:rPr lang="en-US" sz="2200" b="1" dirty="0">
                <a:solidFill>
                  <a:srgbClr val="C00000"/>
                </a:solidFill>
                <a:latin typeface="+mn-lt"/>
                <a:ea typeface="+mn-ea"/>
                <a:cs typeface="+mn-cs"/>
              </a:rPr>
              <a:t>SUBJECT: Usability Design of Software Applications</a:t>
            </a:r>
            <a:br>
              <a:rPr lang="en-US" sz="2200" b="1" dirty="0">
                <a:solidFill>
                  <a:srgbClr val="C00000"/>
                </a:solidFill>
                <a:latin typeface="+mn-lt"/>
                <a:ea typeface="+mn-ea"/>
                <a:cs typeface="+mn-cs"/>
              </a:rPr>
            </a:br>
            <a:r>
              <a:rPr lang="en-US" sz="1800" b="1" dirty="0">
                <a:solidFill>
                  <a:schemeClr val="tx1">
                    <a:lumMod val="50000"/>
                    <a:lumOff val="50000"/>
                  </a:schemeClr>
                </a:solidFill>
                <a:latin typeface="+mn-lt"/>
                <a:ea typeface="+mn-ea"/>
                <a:cs typeface="+mn-cs"/>
              </a:rPr>
              <a:t>Subject Code: </a:t>
            </a:r>
            <a:br>
              <a:rPr lang="en-US" sz="1800" dirty="0">
                <a:solidFill>
                  <a:schemeClr val="accent2"/>
                </a:solidFill>
                <a:latin typeface="+mn-lt"/>
              </a:rPr>
            </a:br>
            <a:br>
              <a:rPr lang="en-US" sz="2400" b="1" dirty="0">
                <a:solidFill>
                  <a:schemeClr val="accent2"/>
                </a:solidFill>
              </a:rPr>
            </a:br>
            <a:r>
              <a:rPr lang="en-US" sz="2000" b="1" i="1" dirty="0">
                <a:latin typeface="+mn-lt"/>
              </a:rPr>
              <a:t>Topic Name: Usability Design of Software Applications</a:t>
            </a:r>
            <a:br>
              <a:rPr lang="en-US" sz="2000" b="1" i="1" dirty="0">
                <a:latin typeface="+mn-lt"/>
              </a:rPr>
            </a:br>
            <a:r>
              <a:rPr lang="en-US" sz="2000" b="1" i="1" dirty="0">
                <a:latin typeface="+mn-lt"/>
              </a:rPr>
              <a:t>IV year, Sec: A</a:t>
            </a:r>
            <a:br>
              <a:rPr lang="en-US" sz="2700" b="1" i="1" dirty="0"/>
            </a:br>
            <a:endParaRPr lang="en-US" sz="2700" b="1" i="1" dirty="0"/>
          </a:p>
        </p:txBody>
      </p:sp>
      <p:sp>
        <p:nvSpPr>
          <p:cNvPr id="3" name="Subtitle 2"/>
          <p:cNvSpPr>
            <a:spLocks noGrp="1"/>
          </p:cNvSpPr>
          <p:nvPr>
            <p:ph type="subTitle" idx="1"/>
          </p:nvPr>
        </p:nvSpPr>
        <p:spPr>
          <a:xfrm>
            <a:off x="3848100" y="4343400"/>
            <a:ext cx="4419600" cy="1752600"/>
          </a:xfrm>
        </p:spPr>
        <p:txBody>
          <a:bodyPr anchor="b">
            <a:normAutofit/>
          </a:bodyPr>
          <a:lstStyle/>
          <a:p>
            <a:r>
              <a:rPr lang="en-US" sz="1600" b="1" dirty="0">
                <a:solidFill>
                  <a:schemeClr val="tx1">
                    <a:lumMod val="50000"/>
                    <a:lumOff val="50000"/>
                  </a:schemeClr>
                </a:solidFill>
              </a:rPr>
              <a:t>Bhagya Rekha Konkepudi</a:t>
            </a:r>
          </a:p>
          <a:p>
            <a:r>
              <a:rPr lang="en-US" sz="1600" b="1" dirty="0">
                <a:solidFill>
                  <a:schemeClr val="tx1">
                    <a:lumMod val="50000"/>
                    <a:lumOff val="50000"/>
                  </a:schemeClr>
                </a:solidFill>
              </a:rPr>
              <a:t>Assistant Professor</a:t>
            </a:r>
          </a:p>
          <a:p>
            <a:r>
              <a:rPr lang="en-US" sz="1600" b="1" i="1" dirty="0">
                <a:solidFill>
                  <a:schemeClr val="tx1">
                    <a:lumMod val="50000"/>
                    <a:lumOff val="50000"/>
                  </a:schemeClr>
                </a:solidFill>
              </a:rPr>
              <a:t>Email: bhagyarekha_k@vnrvjiet.in</a:t>
            </a:r>
          </a:p>
          <a:p>
            <a:r>
              <a:rPr lang="en-US" sz="1600" b="1" i="1" dirty="0">
                <a:solidFill>
                  <a:srgbClr val="002060"/>
                </a:solidFill>
              </a:rPr>
              <a:t>&lt;Web link of your created resource if any&gt;</a:t>
            </a:r>
          </a:p>
          <a:p>
            <a:endParaRPr lang="en-US" sz="1600" b="1" dirty="0">
              <a:solidFill>
                <a:srgbClr val="002060"/>
              </a:solidFill>
            </a:endParaRPr>
          </a:p>
        </p:txBody>
      </p:sp>
      <p:sp>
        <p:nvSpPr>
          <p:cNvPr id="4" name="Date Placeholder 3"/>
          <p:cNvSpPr>
            <a:spLocks noGrp="1"/>
          </p:cNvSpPr>
          <p:nvPr>
            <p:ph type="dt" sz="half" idx="10"/>
          </p:nvPr>
        </p:nvSpPr>
        <p:spPr/>
        <p:txBody>
          <a:bodyPr/>
          <a:lstStyle/>
          <a:p>
            <a:fld id="{61ABBBE7-7FE9-43B2-ADB9-BE203480941E}" type="datetime4">
              <a:rPr lang="en-US" smtClean="0"/>
              <a:t>August 11, 2025</a:t>
            </a:fld>
            <a:endParaRPr lang="en-US" dirty="0"/>
          </a:p>
        </p:txBody>
      </p:sp>
      <p:sp>
        <p:nvSpPr>
          <p:cNvPr id="5" name="Footer Placeholder 4"/>
          <p:cNvSpPr>
            <a:spLocks noGrp="1"/>
          </p:cNvSpPr>
          <p:nvPr>
            <p:ph type="ftr" sz="quarter" idx="11"/>
          </p:nvPr>
        </p:nvSpPr>
        <p:spPr/>
        <p:txBody>
          <a:bodyPr/>
          <a:lstStyle/>
          <a:p>
            <a:r>
              <a:rPr lang="en-US"/>
              <a:t>Department of Computer Science &amp; Engineering, VNRVJIET, Hyderabad</a:t>
            </a:r>
          </a:p>
        </p:txBody>
      </p:sp>
      <p:sp>
        <p:nvSpPr>
          <p:cNvPr id="6" name="Slide Number Placeholder 5"/>
          <p:cNvSpPr>
            <a:spLocks noGrp="1"/>
          </p:cNvSpPr>
          <p:nvPr>
            <p:ph type="sldNum" sz="quarter" idx="4"/>
          </p:nvPr>
        </p:nvSpPr>
        <p:spPr>
          <a:xfrm>
            <a:off x="9525000" y="6340476"/>
            <a:ext cx="762000" cy="365125"/>
          </a:xfrm>
        </p:spPr>
        <p:txBody>
          <a:bodyPr/>
          <a:lstStyle/>
          <a:p>
            <a:fld id="{C4FA3F07-B4E9-4FEB-BC07-B9713C186F28}" type="slidenum">
              <a:rPr lang="en-US" smtClean="0"/>
              <a:t>1</a:t>
            </a:fld>
            <a:endParaRPr lang="en-US"/>
          </a:p>
        </p:txBody>
      </p:sp>
      <p:sp>
        <p:nvSpPr>
          <p:cNvPr id="7" name="Rectangle 6"/>
          <p:cNvSpPr/>
          <p:nvPr/>
        </p:nvSpPr>
        <p:spPr>
          <a:xfrm>
            <a:off x="1752600" y="381001"/>
            <a:ext cx="7848600" cy="830997"/>
          </a:xfrm>
          <a:prstGeom prst="rect">
            <a:avLst/>
          </a:prstGeom>
        </p:spPr>
        <p:txBody>
          <a:bodyPr wrap="square">
            <a:spAutoFit/>
          </a:bodyPr>
          <a:lstStyle/>
          <a:p>
            <a:pPr algn="ctr"/>
            <a:r>
              <a:rPr lang="en-US" sz="2400" b="1" dirty="0" err="1">
                <a:solidFill>
                  <a:srgbClr val="C00000"/>
                </a:solidFill>
                <a:latin typeface="+mj-lt"/>
              </a:rPr>
              <a:t>Vallurupalli</a:t>
            </a:r>
            <a:r>
              <a:rPr lang="en-US" sz="2400" b="1" dirty="0">
                <a:solidFill>
                  <a:srgbClr val="C00000"/>
                </a:solidFill>
                <a:latin typeface="+mj-lt"/>
              </a:rPr>
              <a:t>  </a:t>
            </a:r>
            <a:r>
              <a:rPr lang="en-US" sz="2400" b="1" dirty="0" err="1">
                <a:solidFill>
                  <a:srgbClr val="C00000"/>
                </a:solidFill>
                <a:latin typeface="+mj-lt"/>
              </a:rPr>
              <a:t>Nageswara</a:t>
            </a:r>
            <a:r>
              <a:rPr lang="en-US" sz="2400" b="1" dirty="0">
                <a:solidFill>
                  <a:srgbClr val="C00000"/>
                </a:solidFill>
                <a:latin typeface="+mj-lt"/>
              </a:rPr>
              <a:t> Rao </a:t>
            </a:r>
            <a:r>
              <a:rPr lang="en-US" sz="2400" b="1" dirty="0" err="1">
                <a:solidFill>
                  <a:srgbClr val="C00000"/>
                </a:solidFill>
                <a:latin typeface="+mj-lt"/>
              </a:rPr>
              <a:t>Vignana</a:t>
            </a:r>
            <a:r>
              <a:rPr lang="en-US" sz="2400" b="1" dirty="0">
                <a:solidFill>
                  <a:srgbClr val="C00000"/>
                </a:solidFill>
                <a:latin typeface="+mj-lt"/>
              </a:rPr>
              <a:t> </a:t>
            </a:r>
            <a:r>
              <a:rPr lang="en-US" sz="2400" b="1" dirty="0" err="1">
                <a:solidFill>
                  <a:srgbClr val="C00000"/>
                </a:solidFill>
                <a:latin typeface="+mj-lt"/>
              </a:rPr>
              <a:t>Jyothi</a:t>
            </a:r>
            <a:r>
              <a:rPr lang="en-US" sz="2400" b="1" dirty="0">
                <a:solidFill>
                  <a:srgbClr val="C00000"/>
                </a:solidFill>
                <a:latin typeface="+mj-lt"/>
              </a:rPr>
              <a:t> Institute of Engineering &amp;Technology</a:t>
            </a:r>
            <a:endParaRPr lang="en-US" sz="2400" b="1" dirty="0">
              <a:latin typeface="+mj-lt"/>
            </a:endParaRPr>
          </a:p>
        </p:txBody>
      </p:sp>
      <p:cxnSp>
        <p:nvCxnSpPr>
          <p:cNvPr id="9" name="Straight Connector 8"/>
          <p:cNvCxnSpPr/>
          <p:nvPr/>
        </p:nvCxnSpPr>
        <p:spPr>
          <a:xfrm>
            <a:off x="3505200" y="3505200"/>
            <a:ext cx="5105400" cy="0"/>
          </a:xfrm>
          <a:prstGeom prst="line">
            <a:avLst/>
          </a:prstGeom>
          <a:ln w="25400">
            <a:solidFill>
              <a:schemeClr val="tx1"/>
            </a:solidFill>
          </a:ln>
          <a:effectLst>
            <a:glow rad="63500">
              <a:schemeClr val="accent1">
                <a:satMod val="175000"/>
                <a:alpha val="40000"/>
              </a:schemeClr>
            </a:glo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34221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85F6E-FACD-E590-027D-67140D8B3E86}"/>
              </a:ext>
            </a:extLst>
          </p:cNvPr>
          <p:cNvSpPr>
            <a:spLocks noGrp="1"/>
          </p:cNvSpPr>
          <p:nvPr>
            <p:ph type="title"/>
          </p:nvPr>
        </p:nvSpPr>
        <p:spPr/>
        <p:txBody>
          <a:bodyPr>
            <a:normAutofit/>
          </a:bodyPr>
          <a:lstStyle/>
          <a:p>
            <a:r>
              <a:rPr lang="en-US" sz="4000" b="1" dirty="0">
                <a:latin typeface="ArialMT"/>
              </a:rPr>
              <a:t>Controlled setting involving users</a:t>
            </a:r>
            <a:endParaRPr lang="en-IN" dirty="0"/>
          </a:p>
        </p:txBody>
      </p:sp>
      <p:sp>
        <p:nvSpPr>
          <p:cNvPr id="3" name="Content Placeholder 2">
            <a:extLst>
              <a:ext uri="{FF2B5EF4-FFF2-40B4-BE49-F238E27FC236}">
                <a16:creationId xmlns:a16="http://schemas.microsoft.com/office/drawing/2014/main" id="{7060A7E1-AE1C-ACB3-463D-095F6C1D63F7}"/>
              </a:ext>
            </a:extLst>
          </p:cNvPr>
          <p:cNvSpPr>
            <a:spLocks noGrp="1"/>
          </p:cNvSpPr>
          <p:nvPr>
            <p:ph idx="1"/>
          </p:nvPr>
        </p:nvSpPr>
        <p:spPr>
          <a:xfrm>
            <a:off x="203200" y="1371600"/>
            <a:ext cx="11836400" cy="4876800"/>
          </a:xfrm>
        </p:spPr>
        <p:txBody>
          <a:bodyPr>
            <a:normAutofit fontScale="92500" lnSpcReduction="10000"/>
          </a:bodyPr>
          <a:lstStyle/>
          <a:p>
            <a:pPr marL="0" indent="0">
              <a:buNone/>
            </a:pPr>
            <a:r>
              <a:rPr lang="en-IN" sz="2600" b="1" i="0" u="none" strike="noStrike" baseline="0" dirty="0">
                <a:solidFill>
                  <a:srgbClr val="108AB2"/>
                </a:solidFill>
                <a:latin typeface="Arial-BoldMT"/>
              </a:rPr>
              <a:t>Usability testing - Example</a:t>
            </a:r>
          </a:p>
          <a:p>
            <a:pPr marL="0" indent="0" algn="l">
              <a:buNone/>
            </a:pPr>
            <a:r>
              <a:rPr lang="en-US" b="0" i="0" u="none" strike="noStrike" baseline="0" dirty="0"/>
              <a:t>an experiment comparing which is the best way for users to enter text when using a tablet interface would control all other aspects of the setting to ensure they do not affect the performance. The following steps are followed:</a:t>
            </a:r>
          </a:p>
          <a:p>
            <a:pPr algn="l"/>
            <a:r>
              <a:rPr lang="en-US" b="0" i="0" u="none" strike="noStrike" baseline="0" dirty="0"/>
              <a:t>These include providing the same instructions to the participants, using the same tablet interface, and asking the participants to do the same tasks. </a:t>
            </a:r>
          </a:p>
          <a:p>
            <a:pPr algn="l"/>
            <a:r>
              <a:rPr lang="en-US" b="0" i="0" u="none" strike="noStrike" baseline="0" dirty="0"/>
              <a:t>The conditions that might be compared could be: </a:t>
            </a:r>
          </a:p>
          <a:p>
            <a:pPr lvl="1"/>
            <a:r>
              <a:rPr lang="en-US" sz="2000" b="0" i="0" u="none" strike="noStrike" baseline="0" dirty="0"/>
              <a:t>typing using a virtual keyboard, </a:t>
            </a:r>
          </a:p>
          <a:p>
            <a:pPr lvl="1"/>
            <a:r>
              <a:rPr lang="en-US" sz="2000" b="0" i="0" u="none" strike="noStrike" baseline="0" dirty="0"/>
              <a:t>typing using a physical keyboard, and </a:t>
            </a:r>
          </a:p>
          <a:p>
            <a:pPr lvl="1"/>
            <a:r>
              <a:rPr lang="en-US" sz="2000" b="0" i="0" u="none" strike="noStrike" baseline="0" dirty="0"/>
              <a:t>swiping using a virtual keyboard (sliding across the keys to select letters).</a:t>
            </a:r>
          </a:p>
          <a:p>
            <a:pPr algn="l"/>
            <a:r>
              <a:rPr lang="en-US" b="0" i="0" u="none" strike="noStrike" baseline="0" dirty="0"/>
              <a:t>The aim of the experiment would be to test whether one is better than the other in terms of speed of typing and number of errors. </a:t>
            </a:r>
          </a:p>
          <a:p>
            <a:pPr algn="l"/>
            <a:r>
              <a:rPr lang="en-US" b="0" i="0" u="none" strike="noStrike" baseline="0" dirty="0"/>
              <a:t>A number of participants would be brought into the lab separately to carry out a predefined set of text entry tasks and their performance measured in terms of time taken and any errors made, e.g. selecting the wrong letter. </a:t>
            </a:r>
          </a:p>
          <a:p>
            <a:pPr algn="l"/>
            <a:r>
              <a:rPr lang="en-US" b="0" i="0" u="none" strike="noStrike" baseline="0" dirty="0"/>
              <a:t>The data collected would then be analyzed to determine if the scores for each condition were significantly different. If the performance measures obtained for the virtual keyboard was significantly faster than the other two and had the least number of errors, it could be possible to say that this method of text entry is the best.</a:t>
            </a:r>
            <a:endParaRPr lang="en-IN" dirty="0"/>
          </a:p>
        </p:txBody>
      </p:sp>
      <p:sp>
        <p:nvSpPr>
          <p:cNvPr id="4" name="Date Placeholder 3">
            <a:extLst>
              <a:ext uri="{FF2B5EF4-FFF2-40B4-BE49-F238E27FC236}">
                <a16:creationId xmlns:a16="http://schemas.microsoft.com/office/drawing/2014/main" id="{6A277F40-F75A-6B89-B3DA-32E42A790EA4}"/>
              </a:ext>
            </a:extLst>
          </p:cNvPr>
          <p:cNvSpPr>
            <a:spLocks noGrp="1"/>
          </p:cNvSpPr>
          <p:nvPr>
            <p:ph type="dt" sz="half" idx="10"/>
          </p:nvPr>
        </p:nvSpPr>
        <p:spPr/>
        <p:txBody>
          <a:bodyPr/>
          <a:lstStyle/>
          <a:p>
            <a:fld id="{F6C643BA-ACA1-44BF-9071-763295A35907}" type="datetime4">
              <a:rPr lang="en-US" smtClean="0"/>
              <a:t>August 11, 2025</a:t>
            </a:fld>
            <a:endParaRPr lang="en-US"/>
          </a:p>
        </p:txBody>
      </p:sp>
      <p:sp>
        <p:nvSpPr>
          <p:cNvPr id="5" name="Footer Placeholder 4">
            <a:extLst>
              <a:ext uri="{FF2B5EF4-FFF2-40B4-BE49-F238E27FC236}">
                <a16:creationId xmlns:a16="http://schemas.microsoft.com/office/drawing/2014/main" id="{FF77153B-00F3-9AFB-8641-5CE9A9D7AB08}"/>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6253E16E-51F3-B857-9149-758FBAF609DC}"/>
              </a:ext>
            </a:extLst>
          </p:cNvPr>
          <p:cNvSpPr>
            <a:spLocks noGrp="1"/>
          </p:cNvSpPr>
          <p:nvPr>
            <p:ph type="sldNum" sz="quarter" idx="12"/>
          </p:nvPr>
        </p:nvSpPr>
        <p:spPr/>
        <p:txBody>
          <a:bodyPr/>
          <a:lstStyle/>
          <a:p>
            <a:fld id="{C4FA3F07-B4E9-4FEB-BC07-B9713C186F28}" type="slidenum">
              <a:rPr lang="en-US" smtClean="0"/>
              <a:pPr/>
              <a:t>10</a:t>
            </a:fld>
            <a:endParaRPr lang="en-US" dirty="0"/>
          </a:p>
        </p:txBody>
      </p:sp>
    </p:spTree>
    <p:extLst>
      <p:ext uri="{BB962C8B-B14F-4D97-AF65-F5344CB8AC3E}">
        <p14:creationId xmlns:p14="http://schemas.microsoft.com/office/powerpoint/2010/main" val="4143090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01BB4-4EA8-9B1A-A6F8-580570FD3B62}"/>
              </a:ext>
            </a:extLst>
          </p:cNvPr>
          <p:cNvSpPr>
            <a:spLocks noGrp="1"/>
          </p:cNvSpPr>
          <p:nvPr>
            <p:ph type="title"/>
          </p:nvPr>
        </p:nvSpPr>
        <p:spPr/>
        <p:txBody>
          <a:bodyPr>
            <a:normAutofit/>
          </a:bodyPr>
          <a:lstStyle/>
          <a:p>
            <a:r>
              <a:rPr lang="en-US" sz="4000" b="1" dirty="0">
                <a:latin typeface="ArialMT"/>
              </a:rPr>
              <a:t>Natural settings involving users</a:t>
            </a:r>
            <a:endParaRPr lang="en-IN" dirty="0"/>
          </a:p>
        </p:txBody>
      </p:sp>
      <p:sp>
        <p:nvSpPr>
          <p:cNvPr id="3" name="Content Placeholder 2">
            <a:extLst>
              <a:ext uri="{FF2B5EF4-FFF2-40B4-BE49-F238E27FC236}">
                <a16:creationId xmlns:a16="http://schemas.microsoft.com/office/drawing/2014/main" id="{27F8ACD4-58CB-B352-E4BF-999F31C05CA5}"/>
              </a:ext>
            </a:extLst>
          </p:cNvPr>
          <p:cNvSpPr>
            <a:spLocks noGrp="1"/>
          </p:cNvSpPr>
          <p:nvPr>
            <p:ph idx="1"/>
          </p:nvPr>
        </p:nvSpPr>
        <p:spPr>
          <a:xfrm>
            <a:off x="203200" y="1371600"/>
            <a:ext cx="11836400" cy="4800600"/>
          </a:xfrm>
        </p:spPr>
        <p:txBody>
          <a:bodyPr>
            <a:noAutofit/>
          </a:bodyPr>
          <a:lstStyle/>
          <a:p>
            <a:pPr algn="l"/>
            <a:r>
              <a:rPr lang="en-US" sz="1800" b="0" i="0" u="none" strike="noStrike" baseline="0" dirty="0"/>
              <a:t>The aim of field studies is to evaluate people in their natural settings. They are used primarily to:</a:t>
            </a:r>
          </a:p>
          <a:p>
            <a:pPr marL="857250" lvl="1" indent="-400050">
              <a:buAutoNum type="romanLcParenBoth"/>
            </a:pPr>
            <a:r>
              <a:rPr lang="en-US" b="0" i="0" u="none" strike="noStrike" baseline="0" dirty="0"/>
              <a:t>help identify opportunities for new technology; </a:t>
            </a:r>
          </a:p>
          <a:p>
            <a:pPr marL="857250" lvl="1" indent="-400050">
              <a:buAutoNum type="romanLcParenBoth"/>
            </a:pPr>
            <a:r>
              <a:rPr lang="en-US" b="0" i="0" u="none" strike="noStrike" baseline="0" dirty="0"/>
              <a:t>establish the requirements for a new design; and </a:t>
            </a:r>
          </a:p>
          <a:p>
            <a:pPr marL="857250" lvl="1" indent="-400050">
              <a:buAutoNum type="romanLcParenBoth"/>
            </a:pPr>
            <a:r>
              <a:rPr lang="en-US" b="0" i="0" u="none" strike="noStrike" baseline="0" dirty="0"/>
              <a:t>facilitate the introduction of technology or inform deployment of existing technology in new contexts. </a:t>
            </a:r>
          </a:p>
          <a:p>
            <a:pPr marL="457200" lvl="1" indent="0">
              <a:buNone/>
            </a:pPr>
            <a:r>
              <a:rPr lang="en-US" b="0" i="0" u="none" strike="noStrike" baseline="0" dirty="0"/>
              <a:t>Methods that are typically used are observation, interviews and focus groups, and interaction logging</a:t>
            </a:r>
            <a:r>
              <a:rPr lang="en-IN" b="0" i="0" u="none" strike="noStrike" baseline="0" dirty="0"/>
              <a:t>.</a:t>
            </a:r>
          </a:p>
          <a:p>
            <a:pPr algn="l"/>
            <a:r>
              <a:rPr lang="en-IN" sz="1800" b="0" i="0" u="none" strike="noStrike" baseline="0" dirty="0"/>
              <a:t>The data takes the </a:t>
            </a:r>
            <a:r>
              <a:rPr lang="en-US" sz="1800" b="0" i="0" u="none" strike="noStrike" baseline="0" dirty="0"/>
              <a:t>form of events and conversations that are recorded by the researchers as notes, by audio or video recording, or by the participants, as diaries and notes. A goal is to be unobtrusive and not to affect what people do during the </a:t>
            </a:r>
            <a:r>
              <a:rPr lang="en-IN" sz="1800" b="0" i="0" u="none" strike="noStrike" baseline="0" dirty="0"/>
              <a:t>evaluation.</a:t>
            </a:r>
          </a:p>
          <a:p>
            <a:pPr algn="l"/>
            <a:r>
              <a:rPr lang="en-IN" sz="1800" b="1" dirty="0"/>
              <a:t>Example:</a:t>
            </a:r>
          </a:p>
          <a:p>
            <a:pPr marL="0" indent="0" algn="l">
              <a:buNone/>
            </a:pPr>
            <a:r>
              <a:rPr lang="en-IN" sz="1800" b="0" i="0" u="none" strike="noStrike" baseline="0" dirty="0"/>
              <a:t>A researcher </a:t>
            </a:r>
            <a:r>
              <a:rPr lang="en-US" sz="1800" b="0" i="0" u="none" strike="noStrike" baseline="0" dirty="0"/>
              <a:t>might be interested in observing how a new mobile navigation device will be used in urban environments. </a:t>
            </a:r>
          </a:p>
          <a:p>
            <a:pPr algn="l">
              <a:buFont typeface="Wingdings" panose="05000000000000000000" pitchFamily="2" charset="2"/>
              <a:buChar char="q"/>
            </a:pPr>
            <a:r>
              <a:rPr lang="en-US" sz="1800" b="0" i="0" u="none" strike="noStrike" baseline="0" dirty="0"/>
              <a:t>To conduct the study they would need to recruit people who are willing to use the device for a few weeks or months in their natural surroundings. They might then tell the participants what they can do with the device. Other than that, it is up to the participants to decide how to use it and when, as they move between their work or school, home, and </a:t>
            </a:r>
            <a:r>
              <a:rPr lang="en-IN" sz="1800" b="0" i="0" u="none" strike="noStrike" baseline="0" dirty="0"/>
              <a:t>other places.</a:t>
            </a:r>
            <a:endParaRPr lang="en-US" sz="1800" b="0" i="0" u="none" strike="noStrike" baseline="0" dirty="0"/>
          </a:p>
        </p:txBody>
      </p:sp>
      <p:sp>
        <p:nvSpPr>
          <p:cNvPr id="4" name="Date Placeholder 3">
            <a:extLst>
              <a:ext uri="{FF2B5EF4-FFF2-40B4-BE49-F238E27FC236}">
                <a16:creationId xmlns:a16="http://schemas.microsoft.com/office/drawing/2014/main" id="{C98AFE9E-0845-8F32-4996-6FC4D50AA90C}"/>
              </a:ext>
            </a:extLst>
          </p:cNvPr>
          <p:cNvSpPr>
            <a:spLocks noGrp="1"/>
          </p:cNvSpPr>
          <p:nvPr>
            <p:ph type="dt" sz="half" idx="10"/>
          </p:nvPr>
        </p:nvSpPr>
        <p:spPr/>
        <p:txBody>
          <a:bodyPr/>
          <a:lstStyle/>
          <a:p>
            <a:fld id="{F6C643BA-ACA1-44BF-9071-763295A35907}" type="datetime4">
              <a:rPr lang="en-US" smtClean="0"/>
              <a:t>August 11, 2025</a:t>
            </a:fld>
            <a:endParaRPr lang="en-US"/>
          </a:p>
        </p:txBody>
      </p:sp>
      <p:sp>
        <p:nvSpPr>
          <p:cNvPr id="5" name="Footer Placeholder 4">
            <a:extLst>
              <a:ext uri="{FF2B5EF4-FFF2-40B4-BE49-F238E27FC236}">
                <a16:creationId xmlns:a16="http://schemas.microsoft.com/office/drawing/2014/main" id="{D6B3B336-F3E5-E69A-F8F2-CF9911F6A6D9}"/>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F19D3C2F-8E4D-AE19-6E5D-F5768F9F3F9E}"/>
              </a:ext>
            </a:extLst>
          </p:cNvPr>
          <p:cNvSpPr>
            <a:spLocks noGrp="1"/>
          </p:cNvSpPr>
          <p:nvPr>
            <p:ph type="sldNum" sz="quarter" idx="12"/>
          </p:nvPr>
        </p:nvSpPr>
        <p:spPr/>
        <p:txBody>
          <a:bodyPr/>
          <a:lstStyle/>
          <a:p>
            <a:fld id="{C4FA3F07-B4E9-4FEB-BC07-B9713C186F28}" type="slidenum">
              <a:rPr lang="en-US" smtClean="0"/>
              <a:pPr/>
              <a:t>11</a:t>
            </a:fld>
            <a:endParaRPr lang="en-US" dirty="0"/>
          </a:p>
        </p:txBody>
      </p:sp>
    </p:spTree>
    <p:extLst>
      <p:ext uri="{BB962C8B-B14F-4D97-AF65-F5344CB8AC3E}">
        <p14:creationId xmlns:p14="http://schemas.microsoft.com/office/powerpoint/2010/main" val="4293463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01BB4-4EA8-9B1A-A6F8-580570FD3B62}"/>
              </a:ext>
            </a:extLst>
          </p:cNvPr>
          <p:cNvSpPr>
            <a:spLocks noGrp="1"/>
          </p:cNvSpPr>
          <p:nvPr>
            <p:ph type="title"/>
          </p:nvPr>
        </p:nvSpPr>
        <p:spPr/>
        <p:txBody>
          <a:bodyPr>
            <a:normAutofit/>
          </a:bodyPr>
          <a:lstStyle/>
          <a:p>
            <a:r>
              <a:rPr lang="en-US" sz="4000" b="1" dirty="0">
                <a:latin typeface="ArialMT"/>
              </a:rPr>
              <a:t>Any settings not involving users</a:t>
            </a:r>
          </a:p>
        </p:txBody>
      </p:sp>
      <p:sp>
        <p:nvSpPr>
          <p:cNvPr id="3" name="Content Placeholder 2">
            <a:extLst>
              <a:ext uri="{FF2B5EF4-FFF2-40B4-BE49-F238E27FC236}">
                <a16:creationId xmlns:a16="http://schemas.microsoft.com/office/drawing/2014/main" id="{27F8ACD4-58CB-B352-E4BF-999F31C05CA5}"/>
              </a:ext>
            </a:extLst>
          </p:cNvPr>
          <p:cNvSpPr>
            <a:spLocks noGrp="1"/>
          </p:cNvSpPr>
          <p:nvPr>
            <p:ph idx="1"/>
          </p:nvPr>
        </p:nvSpPr>
        <p:spPr>
          <a:xfrm>
            <a:off x="203200" y="1371600"/>
            <a:ext cx="11760200" cy="4800600"/>
          </a:xfrm>
        </p:spPr>
        <p:txBody>
          <a:bodyPr>
            <a:normAutofit lnSpcReduction="10000"/>
          </a:bodyPr>
          <a:lstStyle/>
          <a:p>
            <a:r>
              <a:rPr lang="en-US" sz="2200" b="0" i="0" u="none" strike="noStrike" baseline="0" dirty="0"/>
              <a:t>Evaluations that take place without involving users are conducted in settings where the researcher must imagine or model how an interface is likely to be used. Inspection methods are commonly employed to predict user behavior and to identify usability problems, based on knowledge of usability, users’ behavior, the contexts in which the system will be used, and the kinds of activities that users undertake.</a:t>
            </a:r>
          </a:p>
          <a:p>
            <a:endParaRPr lang="en-US" sz="2200" b="0" i="0" u="none" strike="noStrike" baseline="0" dirty="0"/>
          </a:p>
          <a:p>
            <a:pPr algn="l"/>
            <a:r>
              <a:rPr lang="en-US" sz="2200" b="0" i="0" u="none" strike="noStrike" baseline="0" dirty="0"/>
              <a:t>Examples include a </a:t>
            </a:r>
            <a:r>
              <a:rPr lang="en-US" sz="2200" b="1" i="0" u="none" strike="noStrike" baseline="0" dirty="0"/>
              <a:t>heuristic evaluation </a:t>
            </a:r>
            <a:r>
              <a:rPr lang="en-US" sz="2200" b="0" i="0" u="none" strike="noStrike" baseline="0" dirty="0"/>
              <a:t>that applies knowledge of typical users guided by rules of thumb and walkthroughs that involve stepping through a scenario or answering a set of questions for a detailed prototype. Other techniques include analytics and </a:t>
            </a:r>
            <a:r>
              <a:rPr lang="en-IN" sz="2200" b="0" i="0" u="none" strike="noStrike" baseline="0" dirty="0"/>
              <a:t>models.</a:t>
            </a:r>
          </a:p>
          <a:p>
            <a:pPr algn="l"/>
            <a:endParaRPr lang="en-IN" sz="2200" b="0" i="0" u="none" strike="noStrike" baseline="0" dirty="0"/>
          </a:p>
          <a:p>
            <a:pPr algn="l"/>
            <a:r>
              <a:rPr lang="en-US" sz="2200" b="0" i="0" u="none" strike="noStrike" baseline="0" dirty="0"/>
              <a:t>The original heuristics used in the heuristic evaluation were for screen-based applications (Nielsen and Mack, 1994; Nielsen and Tahir, 2002). These have been adapted to develop new sets of heuristics for evaluating web-based </a:t>
            </a:r>
            <a:r>
              <a:rPr lang="en-IN" sz="2200" b="0" i="0" u="none" strike="noStrike" baseline="0" dirty="0"/>
              <a:t>products, mobile systems, collaborative technologies, computerized toys, </a:t>
            </a:r>
            <a:r>
              <a:rPr lang="en-US" sz="2200" b="0" i="0" u="none" strike="noStrike" baseline="0" dirty="0"/>
              <a:t>and other new types of systems.</a:t>
            </a:r>
            <a:endParaRPr lang="en-IN" sz="2200" dirty="0"/>
          </a:p>
        </p:txBody>
      </p:sp>
      <p:sp>
        <p:nvSpPr>
          <p:cNvPr id="4" name="Date Placeholder 3">
            <a:extLst>
              <a:ext uri="{FF2B5EF4-FFF2-40B4-BE49-F238E27FC236}">
                <a16:creationId xmlns:a16="http://schemas.microsoft.com/office/drawing/2014/main" id="{C98AFE9E-0845-8F32-4996-6FC4D50AA90C}"/>
              </a:ext>
            </a:extLst>
          </p:cNvPr>
          <p:cNvSpPr>
            <a:spLocks noGrp="1"/>
          </p:cNvSpPr>
          <p:nvPr>
            <p:ph type="dt" sz="half" idx="10"/>
          </p:nvPr>
        </p:nvSpPr>
        <p:spPr/>
        <p:txBody>
          <a:bodyPr/>
          <a:lstStyle/>
          <a:p>
            <a:fld id="{F6C643BA-ACA1-44BF-9071-763295A35907}" type="datetime4">
              <a:rPr lang="en-US" smtClean="0"/>
              <a:t>August 11, 2025</a:t>
            </a:fld>
            <a:endParaRPr lang="en-US"/>
          </a:p>
        </p:txBody>
      </p:sp>
      <p:sp>
        <p:nvSpPr>
          <p:cNvPr id="5" name="Footer Placeholder 4">
            <a:extLst>
              <a:ext uri="{FF2B5EF4-FFF2-40B4-BE49-F238E27FC236}">
                <a16:creationId xmlns:a16="http://schemas.microsoft.com/office/drawing/2014/main" id="{D6B3B336-F3E5-E69A-F8F2-CF9911F6A6D9}"/>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F19D3C2F-8E4D-AE19-6E5D-F5768F9F3F9E}"/>
              </a:ext>
            </a:extLst>
          </p:cNvPr>
          <p:cNvSpPr>
            <a:spLocks noGrp="1"/>
          </p:cNvSpPr>
          <p:nvPr>
            <p:ph type="sldNum" sz="quarter" idx="12"/>
          </p:nvPr>
        </p:nvSpPr>
        <p:spPr/>
        <p:txBody>
          <a:bodyPr/>
          <a:lstStyle/>
          <a:p>
            <a:fld id="{C4FA3F07-B4E9-4FEB-BC07-B9713C186F28}" type="slidenum">
              <a:rPr lang="en-US" smtClean="0"/>
              <a:pPr/>
              <a:t>12</a:t>
            </a:fld>
            <a:endParaRPr lang="en-US" dirty="0"/>
          </a:p>
        </p:txBody>
      </p:sp>
    </p:spTree>
    <p:extLst>
      <p:ext uri="{BB962C8B-B14F-4D97-AF65-F5344CB8AC3E}">
        <p14:creationId xmlns:p14="http://schemas.microsoft.com/office/powerpoint/2010/main" val="1634851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01BB4-4EA8-9B1A-A6F8-580570FD3B62}"/>
              </a:ext>
            </a:extLst>
          </p:cNvPr>
          <p:cNvSpPr>
            <a:spLocks noGrp="1"/>
          </p:cNvSpPr>
          <p:nvPr>
            <p:ph type="title"/>
          </p:nvPr>
        </p:nvSpPr>
        <p:spPr/>
        <p:txBody>
          <a:bodyPr>
            <a:normAutofit/>
          </a:bodyPr>
          <a:lstStyle/>
          <a:p>
            <a:r>
              <a:rPr lang="en-IN" sz="4000" b="0" i="0" u="none" strike="noStrike" baseline="0" dirty="0"/>
              <a:t>Choosing and Combining Methods</a:t>
            </a:r>
          </a:p>
        </p:txBody>
      </p:sp>
      <p:sp>
        <p:nvSpPr>
          <p:cNvPr id="3" name="Content Placeholder 2">
            <a:extLst>
              <a:ext uri="{FF2B5EF4-FFF2-40B4-BE49-F238E27FC236}">
                <a16:creationId xmlns:a16="http://schemas.microsoft.com/office/drawing/2014/main" id="{27F8ACD4-58CB-B352-E4BF-999F31C05CA5}"/>
              </a:ext>
            </a:extLst>
          </p:cNvPr>
          <p:cNvSpPr>
            <a:spLocks noGrp="1"/>
          </p:cNvSpPr>
          <p:nvPr>
            <p:ph idx="1"/>
          </p:nvPr>
        </p:nvSpPr>
        <p:spPr>
          <a:xfrm>
            <a:off x="50800" y="1326544"/>
            <a:ext cx="6273800" cy="4853594"/>
          </a:xfrm>
        </p:spPr>
        <p:txBody>
          <a:bodyPr>
            <a:normAutofit fontScale="92500"/>
          </a:bodyPr>
          <a:lstStyle/>
          <a:p>
            <a:pPr algn="just"/>
            <a:r>
              <a:rPr lang="en-US" sz="2400" b="0" i="0" u="none" strike="noStrike" baseline="0" dirty="0">
                <a:solidFill>
                  <a:srgbClr val="000000"/>
                </a:solidFill>
              </a:rPr>
              <a:t>The three broad categories identified above provide a general framework to guide the selection of evaluation methods. </a:t>
            </a:r>
          </a:p>
          <a:p>
            <a:pPr algn="just"/>
            <a:r>
              <a:rPr lang="en-US" sz="2400" b="0" i="0" u="none" strike="noStrike" baseline="0" dirty="0">
                <a:solidFill>
                  <a:srgbClr val="000000"/>
                </a:solidFill>
              </a:rPr>
              <a:t>Often combinations of methods are used across the categories to obtain a richer understanding. </a:t>
            </a:r>
          </a:p>
          <a:p>
            <a:pPr algn="just"/>
            <a:r>
              <a:rPr lang="en-US" sz="2400" b="0" i="0" u="none" strike="noStrike" baseline="0" dirty="0">
                <a:solidFill>
                  <a:srgbClr val="000000"/>
                </a:solidFill>
              </a:rPr>
              <a:t>For example, sometimes usability testing in labs is combined with observations in natural settings to identify the range of usability problems and find out how users typically use a product.</a:t>
            </a:r>
          </a:p>
          <a:p>
            <a:pPr algn="just"/>
            <a:r>
              <a:rPr lang="en-US" sz="2400" b="0" i="0" u="none" strike="noStrike" baseline="0" dirty="0">
                <a:solidFill>
                  <a:srgbClr val="000000"/>
                </a:solidFill>
              </a:rPr>
              <a:t> </a:t>
            </a:r>
            <a:r>
              <a:rPr lang="en-US" sz="2400" b="0" i="0" u="none" strike="noStrike" baseline="0" dirty="0">
                <a:solidFill>
                  <a:srgbClr val="0000FF"/>
                </a:solidFill>
              </a:rPr>
              <a:t>Figure </a:t>
            </a:r>
            <a:r>
              <a:rPr lang="en-US" sz="2400" b="0" i="0" u="none" strike="noStrike" baseline="0" dirty="0">
                <a:solidFill>
                  <a:srgbClr val="000000"/>
                </a:solidFill>
              </a:rPr>
              <a:t>illustrates one way in which laboratory-based usability testing and field studies in natural settings can be combined to evaluate a mobile application – e.g. for a smartphone.</a:t>
            </a:r>
            <a:endParaRPr lang="en-IN" sz="3600" dirty="0"/>
          </a:p>
        </p:txBody>
      </p:sp>
      <p:sp>
        <p:nvSpPr>
          <p:cNvPr id="4" name="Date Placeholder 3">
            <a:extLst>
              <a:ext uri="{FF2B5EF4-FFF2-40B4-BE49-F238E27FC236}">
                <a16:creationId xmlns:a16="http://schemas.microsoft.com/office/drawing/2014/main" id="{C98AFE9E-0845-8F32-4996-6FC4D50AA90C}"/>
              </a:ext>
            </a:extLst>
          </p:cNvPr>
          <p:cNvSpPr>
            <a:spLocks noGrp="1"/>
          </p:cNvSpPr>
          <p:nvPr>
            <p:ph type="dt" sz="half" idx="10"/>
          </p:nvPr>
        </p:nvSpPr>
        <p:spPr/>
        <p:txBody>
          <a:bodyPr/>
          <a:lstStyle/>
          <a:p>
            <a:fld id="{F6C643BA-ACA1-44BF-9071-763295A35907}" type="datetime4">
              <a:rPr lang="en-US" smtClean="0"/>
              <a:t>August 11, 2025</a:t>
            </a:fld>
            <a:endParaRPr lang="en-US"/>
          </a:p>
        </p:txBody>
      </p:sp>
      <p:sp>
        <p:nvSpPr>
          <p:cNvPr id="5" name="Footer Placeholder 4">
            <a:extLst>
              <a:ext uri="{FF2B5EF4-FFF2-40B4-BE49-F238E27FC236}">
                <a16:creationId xmlns:a16="http://schemas.microsoft.com/office/drawing/2014/main" id="{D6B3B336-F3E5-E69A-F8F2-CF9911F6A6D9}"/>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F19D3C2F-8E4D-AE19-6E5D-F5768F9F3F9E}"/>
              </a:ext>
            </a:extLst>
          </p:cNvPr>
          <p:cNvSpPr>
            <a:spLocks noGrp="1"/>
          </p:cNvSpPr>
          <p:nvPr>
            <p:ph type="sldNum" sz="quarter" idx="12"/>
          </p:nvPr>
        </p:nvSpPr>
        <p:spPr/>
        <p:txBody>
          <a:bodyPr/>
          <a:lstStyle/>
          <a:p>
            <a:fld id="{C4FA3F07-B4E9-4FEB-BC07-B9713C186F28}" type="slidenum">
              <a:rPr lang="en-US" smtClean="0"/>
              <a:pPr/>
              <a:t>13</a:t>
            </a:fld>
            <a:endParaRPr lang="en-US" dirty="0"/>
          </a:p>
        </p:txBody>
      </p:sp>
      <p:pic>
        <p:nvPicPr>
          <p:cNvPr id="8" name="Picture 7">
            <a:extLst>
              <a:ext uri="{FF2B5EF4-FFF2-40B4-BE49-F238E27FC236}">
                <a16:creationId xmlns:a16="http://schemas.microsoft.com/office/drawing/2014/main" id="{20F3A8A0-27B9-08BB-9567-EA7211F0A336}"/>
              </a:ext>
            </a:extLst>
          </p:cNvPr>
          <p:cNvPicPr>
            <a:picLocks noChangeAspect="1"/>
          </p:cNvPicPr>
          <p:nvPr/>
        </p:nvPicPr>
        <p:blipFill>
          <a:blip r:embed="rId2"/>
          <a:stretch>
            <a:fillRect/>
          </a:stretch>
        </p:blipFill>
        <p:spPr>
          <a:xfrm>
            <a:off x="6705600" y="1905000"/>
            <a:ext cx="5410200" cy="4275138"/>
          </a:xfrm>
          <a:prstGeom prst="rect">
            <a:avLst/>
          </a:prstGeom>
        </p:spPr>
      </p:pic>
      <p:sp>
        <p:nvSpPr>
          <p:cNvPr id="10" name="TextBox 9">
            <a:extLst>
              <a:ext uri="{FF2B5EF4-FFF2-40B4-BE49-F238E27FC236}">
                <a16:creationId xmlns:a16="http://schemas.microsoft.com/office/drawing/2014/main" id="{2319FA1E-3953-6957-EA0F-20E370BF3A76}"/>
              </a:ext>
            </a:extLst>
          </p:cNvPr>
          <p:cNvSpPr txBox="1"/>
          <p:nvPr/>
        </p:nvSpPr>
        <p:spPr>
          <a:xfrm>
            <a:off x="6705600" y="1280440"/>
            <a:ext cx="5562600" cy="584775"/>
          </a:xfrm>
          <a:prstGeom prst="rect">
            <a:avLst/>
          </a:prstGeom>
          <a:noFill/>
        </p:spPr>
        <p:txBody>
          <a:bodyPr wrap="square">
            <a:spAutoFit/>
          </a:bodyPr>
          <a:lstStyle/>
          <a:p>
            <a:pPr algn="l"/>
            <a:r>
              <a:rPr lang="en-US" sz="1600" b="1" i="0" u="none" strike="noStrike" baseline="0" dirty="0">
                <a:solidFill>
                  <a:srgbClr val="108AB2"/>
                </a:solidFill>
                <a:latin typeface="Arial-BoldMT"/>
              </a:rPr>
              <a:t>Example of the way laboratory-based usability testing</a:t>
            </a:r>
          </a:p>
          <a:p>
            <a:pPr algn="l"/>
            <a:r>
              <a:rPr lang="en-US" sz="1600" b="1" i="0" u="none" strike="noStrike" baseline="0" dirty="0">
                <a:solidFill>
                  <a:srgbClr val="108AB2"/>
                </a:solidFill>
                <a:latin typeface="Arial-BoldMT"/>
              </a:rPr>
              <a:t>and field studies can complement each other</a:t>
            </a:r>
            <a:endParaRPr lang="en-IN" sz="1600" dirty="0"/>
          </a:p>
        </p:txBody>
      </p:sp>
    </p:spTree>
    <p:extLst>
      <p:ext uri="{BB962C8B-B14F-4D97-AF65-F5344CB8AC3E}">
        <p14:creationId xmlns:p14="http://schemas.microsoft.com/office/powerpoint/2010/main" val="1329224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01BB4-4EA8-9B1A-A6F8-580570FD3B62}"/>
              </a:ext>
            </a:extLst>
          </p:cNvPr>
          <p:cNvSpPr>
            <a:spLocks noGrp="1"/>
          </p:cNvSpPr>
          <p:nvPr>
            <p:ph type="title"/>
          </p:nvPr>
        </p:nvSpPr>
        <p:spPr/>
        <p:txBody>
          <a:bodyPr>
            <a:normAutofit/>
          </a:bodyPr>
          <a:lstStyle/>
          <a:p>
            <a:r>
              <a:rPr lang="en-US" sz="3600" b="1" i="0" u="none" strike="noStrike" baseline="0" dirty="0"/>
              <a:t>Evaluation: Inspections, Analytics, and Models</a:t>
            </a:r>
            <a:endParaRPr lang="en-IN" sz="6600" b="0" i="0" u="none" strike="noStrike" baseline="0" dirty="0"/>
          </a:p>
        </p:txBody>
      </p:sp>
      <p:sp>
        <p:nvSpPr>
          <p:cNvPr id="3" name="Content Placeholder 2">
            <a:extLst>
              <a:ext uri="{FF2B5EF4-FFF2-40B4-BE49-F238E27FC236}">
                <a16:creationId xmlns:a16="http://schemas.microsoft.com/office/drawing/2014/main" id="{27F8ACD4-58CB-B352-E4BF-999F31C05CA5}"/>
              </a:ext>
            </a:extLst>
          </p:cNvPr>
          <p:cNvSpPr>
            <a:spLocks noGrp="1"/>
          </p:cNvSpPr>
          <p:nvPr>
            <p:ph idx="1"/>
          </p:nvPr>
        </p:nvSpPr>
        <p:spPr>
          <a:xfrm>
            <a:off x="203200" y="1326544"/>
            <a:ext cx="11607800" cy="4853594"/>
          </a:xfrm>
        </p:spPr>
        <p:txBody>
          <a:bodyPr>
            <a:normAutofit lnSpcReduction="10000"/>
          </a:bodyPr>
          <a:lstStyle/>
          <a:p>
            <a:pPr algn="l"/>
            <a:r>
              <a:rPr lang="en-US" sz="2400" b="0" i="0" u="none" strike="noStrike" baseline="0" dirty="0"/>
              <a:t>Sometimes users are not easily accessible, or involving them is too expensive or it takes too long. </a:t>
            </a:r>
          </a:p>
          <a:p>
            <a:pPr algn="l"/>
            <a:r>
              <a:rPr lang="en-US" sz="2400" b="0" i="0" u="none" strike="noStrike" baseline="0" dirty="0"/>
              <a:t>In such circumstances, other people usually referred to as experts, can provide feedback. These are people who are knowledgeable about both interaction design and the needs and typical behavior of users. </a:t>
            </a:r>
          </a:p>
          <a:p>
            <a:pPr algn="l"/>
            <a:r>
              <a:rPr lang="en-US" sz="2400" b="0" i="0" u="none" strike="noStrike" baseline="0" dirty="0"/>
              <a:t>Various inspection methods were developed as alternatives to usability testing in the early 1990s, drawing on software engineering practice where code and other types of inspections are commonly used. Inspection methods for interaction design include heuristic evaluations, and walkthroughs, in which experts examine the interface of an interactive product, often role-playing typical users, and suggest problems users would likely have when interacting with it. </a:t>
            </a:r>
          </a:p>
          <a:p>
            <a:pPr algn="l"/>
            <a:r>
              <a:rPr lang="en-US" sz="2400" b="0" i="0" u="none" strike="noStrike" baseline="0" dirty="0"/>
              <a:t>One of the attractions of these methods is that they can be used at any stage of a design project. They can also be used to complement user testing.</a:t>
            </a:r>
            <a:endParaRPr lang="en-IN" sz="3600" dirty="0"/>
          </a:p>
        </p:txBody>
      </p:sp>
      <p:sp>
        <p:nvSpPr>
          <p:cNvPr id="4" name="Date Placeholder 3">
            <a:extLst>
              <a:ext uri="{FF2B5EF4-FFF2-40B4-BE49-F238E27FC236}">
                <a16:creationId xmlns:a16="http://schemas.microsoft.com/office/drawing/2014/main" id="{C98AFE9E-0845-8F32-4996-6FC4D50AA90C}"/>
              </a:ext>
            </a:extLst>
          </p:cNvPr>
          <p:cNvSpPr>
            <a:spLocks noGrp="1"/>
          </p:cNvSpPr>
          <p:nvPr>
            <p:ph type="dt" sz="half" idx="10"/>
          </p:nvPr>
        </p:nvSpPr>
        <p:spPr/>
        <p:txBody>
          <a:bodyPr/>
          <a:lstStyle/>
          <a:p>
            <a:fld id="{F6C643BA-ACA1-44BF-9071-763295A35907}" type="datetime4">
              <a:rPr lang="en-US" smtClean="0"/>
              <a:t>August 11, 2025</a:t>
            </a:fld>
            <a:endParaRPr lang="en-US"/>
          </a:p>
        </p:txBody>
      </p:sp>
      <p:sp>
        <p:nvSpPr>
          <p:cNvPr id="5" name="Footer Placeholder 4">
            <a:extLst>
              <a:ext uri="{FF2B5EF4-FFF2-40B4-BE49-F238E27FC236}">
                <a16:creationId xmlns:a16="http://schemas.microsoft.com/office/drawing/2014/main" id="{D6B3B336-F3E5-E69A-F8F2-CF9911F6A6D9}"/>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F19D3C2F-8E4D-AE19-6E5D-F5768F9F3F9E}"/>
              </a:ext>
            </a:extLst>
          </p:cNvPr>
          <p:cNvSpPr>
            <a:spLocks noGrp="1"/>
          </p:cNvSpPr>
          <p:nvPr>
            <p:ph type="sldNum" sz="quarter" idx="12"/>
          </p:nvPr>
        </p:nvSpPr>
        <p:spPr/>
        <p:txBody>
          <a:bodyPr/>
          <a:lstStyle/>
          <a:p>
            <a:fld id="{C4FA3F07-B4E9-4FEB-BC07-B9713C186F28}" type="slidenum">
              <a:rPr lang="en-US" smtClean="0"/>
              <a:pPr/>
              <a:t>14</a:t>
            </a:fld>
            <a:endParaRPr lang="en-US" dirty="0"/>
          </a:p>
        </p:txBody>
      </p:sp>
    </p:spTree>
    <p:extLst>
      <p:ext uri="{BB962C8B-B14F-4D97-AF65-F5344CB8AC3E}">
        <p14:creationId xmlns:p14="http://schemas.microsoft.com/office/powerpoint/2010/main" val="2477870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01BB4-4EA8-9B1A-A6F8-580570FD3B62}"/>
              </a:ext>
            </a:extLst>
          </p:cNvPr>
          <p:cNvSpPr>
            <a:spLocks noGrp="1"/>
          </p:cNvSpPr>
          <p:nvPr>
            <p:ph type="title"/>
          </p:nvPr>
        </p:nvSpPr>
        <p:spPr/>
        <p:txBody>
          <a:bodyPr>
            <a:normAutofit/>
          </a:bodyPr>
          <a:lstStyle/>
          <a:p>
            <a:r>
              <a:rPr lang="en-US" sz="4400" b="0" i="0" u="none" strike="noStrike" baseline="0" dirty="0"/>
              <a:t>Usability principles or </a:t>
            </a:r>
            <a:r>
              <a:rPr lang="en-US" sz="4400" dirty="0"/>
              <a:t>H</a:t>
            </a:r>
            <a:r>
              <a:rPr lang="en-US" sz="4400" b="0" i="0" u="none" strike="noStrike" baseline="0" dirty="0"/>
              <a:t>euristics</a:t>
            </a:r>
            <a:endParaRPr lang="en-IN" sz="16600" b="0" i="0" u="none" strike="noStrike" baseline="0" dirty="0"/>
          </a:p>
        </p:txBody>
      </p:sp>
      <p:sp>
        <p:nvSpPr>
          <p:cNvPr id="3" name="Content Placeholder 2">
            <a:extLst>
              <a:ext uri="{FF2B5EF4-FFF2-40B4-BE49-F238E27FC236}">
                <a16:creationId xmlns:a16="http://schemas.microsoft.com/office/drawing/2014/main" id="{27F8ACD4-58CB-B352-E4BF-999F31C05CA5}"/>
              </a:ext>
            </a:extLst>
          </p:cNvPr>
          <p:cNvSpPr>
            <a:spLocks noGrp="1"/>
          </p:cNvSpPr>
          <p:nvPr>
            <p:ph idx="1"/>
          </p:nvPr>
        </p:nvSpPr>
        <p:spPr>
          <a:xfrm>
            <a:off x="203200" y="1326544"/>
            <a:ext cx="11607800" cy="4853594"/>
          </a:xfrm>
        </p:spPr>
        <p:txBody>
          <a:bodyPr>
            <a:normAutofit/>
          </a:bodyPr>
          <a:lstStyle/>
          <a:p>
            <a:pPr algn="l"/>
            <a:r>
              <a:rPr lang="en-US" sz="2400" b="0" i="0" u="none" strike="noStrike" baseline="0" dirty="0"/>
              <a:t>Heuristic evaluation is a usability inspection method that was developed by Nielsen and his colleagues (Nielsen and </a:t>
            </a:r>
            <a:r>
              <a:rPr lang="en-US" sz="2400" b="0" i="0" u="none" strike="noStrike" baseline="0" dirty="0" err="1"/>
              <a:t>Mohlich</a:t>
            </a:r>
            <a:r>
              <a:rPr lang="en-US" sz="2400" b="0" i="0" u="none" strike="noStrike" baseline="0" dirty="0"/>
              <a:t>, 1990; Nielsen, 1994a) and others (Hollingshead and Novick, 2007), and later modified by other researchers for evaluating specific types of systems (e.g. </a:t>
            </a:r>
            <a:r>
              <a:rPr lang="en-US" sz="2400" b="0" i="0" u="none" strike="noStrike" baseline="0" dirty="0" err="1"/>
              <a:t>Mankoff</a:t>
            </a:r>
            <a:r>
              <a:rPr lang="en-US" sz="2400" b="0" i="0" u="none" strike="noStrike" baseline="0" dirty="0"/>
              <a:t> et al, </a:t>
            </a:r>
            <a:r>
              <a:rPr lang="en-IN" sz="2400" b="0" i="0" u="none" strike="noStrike" baseline="0" dirty="0"/>
              <a:t>2003; </a:t>
            </a:r>
            <a:r>
              <a:rPr lang="en-IN" sz="2400" b="0" i="0" u="none" strike="noStrike" baseline="0" dirty="0" err="1"/>
              <a:t>Pinelle</a:t>
            </a:r>
            <a:r>
              <a:rPr lang="en-IN" sz="2400" b="0" i="0" u="none" strike="noStrike" baseline="0" dirty="0"/>
              <a:t> et al, 2009).</a:t>
            </a:r>
          </a:p>
          <a:p>
            <a:pPr algn="l"/>
            <a:r>
              <a:rPr lang="en-US" sz="2400" b="0" i="0" u="none" strike="noStrike" baseline="0" dirty="0"/>
              <a:t>In heuristic evaluation, experts, guided by a set of usability principles known as heuristics, evaluate whether user-interface elements, such as dialog boxes, menus, navigation structure, online help, and so on, conform to tried and tested principles.</a:t>
            </a:r>
          </a:p>
          <a:p>
            <a:pPr algn="l"/>
            <a:r>
              <a:rPr lang="en-IN" sz="2400" b="0" i="0" u="none" strike="noStrike" baseline="0" dirty="0">
                <a:solidFill>
                  <a:srgbClr val="000000"/>
                </a:solidFill>
              </a:rPr>
              <a:t>The original </a:t>
            </a:r>
            <a:r>
              <a:rPr lang="en-US" sz="2400" b="0" i="0" u="none" strike="noStrike" baseline="0" dirty="0">
                <a:solidFill>
                  <a:srgbClr val="000000"/>
                </a:solidFill>
              </a:rPr>
              <a:t>set of heuristics for HCI evaluation was developed by Jakob Nielsen and his colleagues who derived them empirically from an analysis of 249 usability problems (Nielsen, 1994b); a revised version of these heuristics is listed </a:t>
            </a:r>
            <a:r>
              <a:rPr lang="en-IN" sz="2400" b="0" i="0" u="none" strike="noStrike" baseline="0" dirty="0">
                <a:solidFill>
                  <a:srgbClr val="000000"/>
                </a:solidFill>
              </a:rPr>
              <a:t>(Nielsen, 2014: </a:t>
            </a:r>
            <a:r>
              <a:rPr lang="en-IN" sz="2400" b="0" i="0" u="none" strike="noStrike" baseline="0" dirty="0">
                <a:solidFill>
                  <a:srgbClr val="0000FF"/>
                </a:solidFill>
              </a:rPr>
              <a:t>useit.com</a:t>
            </a:r>
            <a:r>
              <a:rPr lang="en-IN" sz="2400" b="0" i="0" u="none" strike="noStrike" baseline="0" dirty="0">
                <a:solidFill>
                  <a:srgbClr val="000000"/>
                </a:solidFill>
              </a:rPr>
              <a:t>)</a:t>
            </a:r>
            <a:endParaRPr lang="en-IN" sz="2400" dirty="0"/>
          </a:p>
        </p:txBody>
      </p:sp>
      <p:sp>
        <p:nvSpPr>
          <p:cNvPr id="4" name="Date Placeholder 3">
            <a:extLst>
              <a:ext uri="{FF2B5EF4-FFF2-40B4-BE49-F238E27FC236}">
                <a16:creationId xmlns:a16="http://schemas.microsoft.com/office/drawing/2014/main" id="{C98AFE9E-0845-8F32-4996-6FC4D50AA90C}"/>
              </a:ext>
            </a:extLst>
          </p:cNvPr>
          <p:cNvSpPr>
            <a:spLocks noGrp="1"/>
          </p:cNvSpPr>
          <p:nvPr>
            <p:ph type="dt" sz="half" idx="10"/>
          </p:nvPr>
        </p:nvSpPr>
        <p:spPr/>
        <p:txBody>
          <a:bodyPr/>
          <a:lstStyle/>
          <a:p>
            <a:fld id="{F6C643BA-ACA1-44BF-9071-763295A35907}" type="datetime4">
              <a:rPr lang="en-US" smtClean="0"/>
              <a:t>August 11, 2025</a:t>
            </a:fld>
            <a:endParaRPr lang="en-US"/>
          </a:p>
        </p:txBody>
      </p:sp>
      <p:sp>
        <p:nvSpPr>
          <p:cNvPr id="5" name="Footer Placeholder 4">
            <a:extLst>
              <a:ext uri="{FF2B5EF4-FFF2-40B4-BE49-F238E27FC236}">
                <a16:creationId xmlns:a16="http://schemas.microsoft.com/office/drawing/2014/main" id="{D6B3B336-F3E5-E69A-F8F2-CF9911F6A6D9}"/>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F19D3C2F-8E4D-AE19-6E5D-F5768F9F3F9E}"/>
              </a:ext>
            </a:extLst>
          </p:cNvPr>
          <p:cNvSpPr>
            <a:spLocks noGrp="1"/>
          </p:cNvSpPr>
          <p:nvPr>
            <p:ph type="sldNum" sz="quarter" idx="12"/>
          </p:nvPr>
        </p:nvSpPr>
        <p:spPr/>
        <p:txBody>
          <a:bodyPr/>
          <a:lstStyle/>
          <a:p>
            <a:fld id="{C4FA3F07-B4E9-4FEB-BC07-B9713C186F28}" type="slidenum">
              <a:rPr lang="en-US" smtClean="0"/>
              <a:pPr/>
              <a:t>15</a:t>
            </a:fld>
            <a:endParaRPr lang="en-US" dirty="0"/>
          </a:p>
        </p:txBody>
      </p:sp>
    </p:spTree>
    <p:extLst>
      <p:ext uri="{BB962C8B-B14F-4D97-AF65-F5344CB8AC3E}">
        <p14:creationId xmlns:p14="http://schemas.microsoft.com/office/powerpoint/2010/main" val="2025954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01BB4-4EA8-9B1A-A6F8-580570FD3B62}"/>
              </a:ext>
            </a:extLst>
          </p:cNvPr>
          <p:cNvSpPr>
            <a:spLocks noGrp="1"/>
          </p:cNvSpPr>
          <p:nvPr>
            <p:ph type="title"/>
          </p:nvPr>
        </p:nvSpPr>
        <p:spPr/>
        <p:txBody>
          <a:bodyPr>
            <a:noAutofit/>
          </a:bodyPr>
          <a:lstStyle/>
          <a:p>
            <a:r>
              <a:rPr lang="en-US" sz="4400" b="0" i="0" u="none" strike="noStrike" baseline="0" dirty="0"/>
              <a:t>Usability principles or </a:t>
            </a:r>
            <a:r>
              <a:rPr lang="en-US" sz="4400" dirty="0"/>
              <a:t>H</a:t>
            </a:r>
            <a:r>
              <a:rPr lang="en-US" sz="4400" b="0" i="0" u="none" strike="noStrike" baseline="0" dirty="0"/>
              <a:t>euristics</a:t>
            </a:r>
            <a:endParaRPr lang="en-IN" sz="4400" b="0" i="0" u="none" strike="noStrike" baseline="0" dirty="0"/>
          </a:p>
        </p:txBody>
      </p:sp>
      <p:sp>
        <p:nvSpPr>
          <p:cNvPr id="3" name="Content Placeholder 2">
            <a:extLst>
              <a:ext uri="{FF2B5EF4-FFF2-40B4-BE49-F238E27FC236}">
                <a16:creationId xmlns:a16="http://schemas.microsoft.com/office/drawing/2014/main" id="{27F8ACD4-58CB-B352-E4BF-999F31C05CA5}"/>
              </a:ext>
            </a:extLst>
          </p:cNvPr>
          <p:cNvSpPr>
            <a:spLocks noGrp="1"/>
          </p:cNvSpPr>
          <p:nvPr>
            <p:ph idx="1"/>
          </p:nvPr>
        </p:nvSpPr>
        <p:spPr>
          <a:xfrm>
            <a:off x="203200" y="1326544"/>
            <a:ext cx="11760200" cy="4853594"/>
          </a:xfrm>
        </p:spPr>
        <p:txBody>
          <a:bodyPr>
            <a:normAutofit/>
          </a:bodyPr>
          <a:lstStyle/>
          <a:p>
            <a:pPr algn="l"/>
            <a:r>
              <a:rPr lang="en-IN" sz="1800" b="1" i="0" u="none" strike="noStrike" baseline="0" dirty="0">
                <a:latin typeface="Arial-BoldMT"/>
              </a:rPr>
              <a:t>Visibility of system status</a:t>
            </a:r>
          </a:p>
          <a:p>
            <a:pPr marL="0" indent="0" algn="l">
              <a:buNone/>
            </a:pPr>
            <a:r>
              <a:rPr lang="en-US" sz="1800" b="0" i="0" u="none" strike="noStrike" baseline="0" dirty="0">
                <a:latin typeface="ArialMT"/>
              </a:rPr>
              <a:t>The system should always keep users informed about what is going on, through appropriate feedback within a reasonable time.</a:t>
            </a:r>
          </a:p>
          <a:p>
            <a:pPr algn="l"/>
            <a:r>
              <a:rPr lang="en-US" sz="1800" b="1" i="0" u="none" strike="noStrike" baseline="0" dirty="0">
                <a:latin typeface="Arial-BoldMT"/>
              </a:rPr>
              <a:t>Match between system and the real world</a:t>
            </a:r>
          </a:p>
          <a:p>
            <a:pPr marL="0" indent="0" algn="l">
              <a:buNone/>
            </a:pPr>
            <a:r>
              <a:rPr lang="en-US" sz="1800" b="0" i="0" u="none" strike="noStrike" baseline="0" dirty="0">
                <a:latin typeface="ArialMT"/>
              </a:rPr>
              <a:t>The system should speak the users’ language, with words, phrases, and concepts familiar to the user, rather than system-oriented terms. Follow real-world conventions, making information appear in a natural and logical</a:t>
            </a:r>
          </a:p>
          <a:p>
            <a:pPr marL="0" indent="0" algn="l">
              <a:buNone/>
            </a:pPr>
            <a:r>
              <a:rPr lang="en-IN" sz="1800" b="0" i="0" u="none" strike="noStrike" baseline="0" dirty="0">
                <a:latin typeface="ArialMT"/>
              </a:rPr>
              <a:t>order.</a:t>
            </a:r>
          </a:p>
          <a:p>
            <a:pPr algn="l"/>
            <a:r>
              <a:rPr lang="en-IN" sz="1800" b="1" i="0" u="none" strike="noStrike" baseline="0" dirty="0">
                <a:latin typeface="Arial-BoldMT"/>
              </a:rPr>
              <a:t>User control and freedom</a:t>
            </a:r>
          </a:p>
          <a:p>
            <a:pPr marL="0" indent="0" algn="l">
              <a:buNone/>
            </a:pPr>
            <a:r>
              <a:rPr lang="en-US" sz="1800" b="0" i="0" u="none" strike="noStrike" baseline="0" dirty="0">
                <a:latin typeface="ArialMT"/>
              </a:rPr>
              <a:t>Users often choose system functions by mistake and will need a clearly marked emergency exit to leave the unwanted state without having to go through an extended dialog. Support undo and redo.</a:t>
            </a:r>
          </a:p>
          <a:p>
            <a:pPr algn="l"/>
            <a:r>
              <a:rPr lang="en-IN" sz="1800" b="1" i="0" u="none" strike="noStrike" baseline="0" dirty="0">
                <a:latin typeface="Arial-BoldMT"/>
              </a:rPr>
              <a:t>Consistency and standards</a:t>
            </a:r>
          </a:p>
          <a:p>
            <a:pPr marL="0" indent="0" algn="l">
              <a:buNone/>
            </a:pPr>
            <a:r>
              <a:rPr lang="en-US" sz="1800" b="0" i="0" u="none" strike="noStrike" baseline="0" dirty="0">
                <a:latin typeface="ArialMT"/>
              </a:rPr>
              <a:t>Users should not have to wonder whether different words, situations, or actions mean the same thing. Follow platform conventions.</a:t>
            </a:r>
          </a:p>
        </p:txBody>
      </p:sp>
      <p:sp>
        <p:nvSpPr>
          <p:cNvPr id="4" name="Date Placeholder 3">
            <a:extLst>
              <a:ext uri="{FF2B5EF4-FFF2-40B4-BE49-F238E27FC236}">
                <a16:creationId xmlns:a16="http://schemas.microsoft.com/office/drawing/2014/main" id="{C98AFE9E-0845-8F32-4996-6FC4D50AA90C}"/>
              </a:ext>
            </a:extLst>
          </p:cNvPr>
          <p:cNvSpPr>
            <a:spLocks noGrp="1"/>
          </p:cNvSpPr>
          <p:nvPr>
            <p:ph type="dt" sz="half" idx="10"/>
          </p:nvPr>
        </p:nvSpPr>
        <p:spPr/>
        <p:txBody>
          <a:bodyPr/>
          <a:lstStyle/>
          <a:p>
            <a:fld id="{F6C643BA-ACA1-44BF-9071-763295A35907}" type="datetime4">
              <a:rPr lang="en-US" smtClean="0"/>
              <a:t>August 11, 2025</a:t>
            </a:fld>
            <a:endParaRPr lang="en-US"/>
          </a:p>
        </p:txBody>
      </p:sp>
      <p:sp>
        <p:nvSpPr>
          <p:cNvPr id="5" name="Footer Placeholder 4">
            <a:extLst>
              <a:ext uri="{FF2B5EF4-FFF2-40B4-BE49-F238E27FC236}">
                <a16:creationId xmlns:a16="http://schemas.microsoft.com/office/drawing/2014/main" id="{D6B3B336-F3E5-E69A-F8F2-CF9911F6A6D9}"/>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F19D3C2F-8E4D-AE19-6E5D-F5768F9F3F9E}"/>
              </a:ext>
            </a:extLst>
          </p:cNvPr>
          <p:cNvSpPr>
            <a:spLocks noGrp="1"/>
          </p:cNvSpPr>
          <p:nvPr>
            <p:ph type="sldNum" sz="quarter" idx="12"/>
          </p:nvPr>
        </p:nvSpPr>
        <p:spPr/>
        <p:txBody>
          <a:bodyPr/>
          <a:lstStyle/>
          <a:p>
            <a:fld id="{C4FA3F07-B4E9-4FEB-BC07-B9713C186F28}" type="slidenum">
              <a:rPr lang="en-US" smtClean="0"/>
              <a:pPr/>
              <a:t>16</a:t>
            </a:fld>
            <a:endParaRPr lang="en-US" dirty="0"/>
          </a:p>
        </p:txBody>
      </p:sp>
    </p:spTree>
    <p:extLst>
      <p:ext uri="{BB962C8B-B14F-4D97-AF65-F5344CB8AC3E}">
        <p14:creationId xmlns:p14="http://schemas.microsoft.com/office/powerpoint/2010/main" val="29221135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01BB4-4EA8-9B1A-A6F8-580570FD3B62}"/>
              </a:ext>
            </a:extLst>
          </p:cNvPr>
          <p:cNvSpPr>
            <a:spLocks noGrp="1"/>
          </p:cNvSpPr>
          <p:nvPr>
            <p:ph type="title"/>
          </p:nvPr>
        </p:nvSpPr>
        <p:spPr/>
        <p:txBody>
          <a:bodyPr>
            <a:noAutofit/>
          </a:bodyPr>
          <a:lstStyle/>
          <a:p>
            <a:r>
              <a:rPr lang="en-US" sz="4800" b="0" i="0" u="none" strike="noStrike" baseline="0" dirty="0"/>
              <a:t>Usability principles or </a:t>
            </a:r>
            <a:r>
              <a:rPr lang="en-US" sz="4800" dirty="0"/>
              <a:t>H</a:t>
            </a:r>
            <a:r>
              <a:rPr lang="en-US" sz="4800" b="0" i="0" u="none" strike="noStrike" baseline="0" dirty="0"/>
              <a:t>euristics</a:t>
            </a:r>
            <a:endParaRPr lang="en-IN" sz="4800" b="0" i="0" u="none" strike="noStrike" baseline="0" dirty="0"/>
          </a:p>
        </p:txBody>
      </p:sp>
      <p:sp>
        <p:nvSpPr>
          <p:cNvPr id="3" name="Content Placeholder 2">
            <a:extLst>
              <a:ext uri="{FF2B5EF4-FFF2-40B4-BE49-F238E27FC236}">
                <a16:creationId xmlns:a16="http://schemas.microsoft.com/office/drawing/2014/main" id="{27F8ACD4-58CB-B352-E4BF-999F31C05CA5}"/>
              </a:ext>
            </a:extLst>
          </p:cNvPr>
          <p:cNvSpPr>
            <a:spLocks noGrp="1"/>
          </p:cNvSpPr>
          <p:nvPr>
            <p:ph idx="1"/>
          </p:nvPr>
        </p:nvSpPr>
        <p:spPr>
          <a:xfrm>
            <a:off x="203200" y="1326544"/>
            <a:ext cx="11607800" cy="4853594"/>
          </a:xfrm>
        </p:spPr>
        <p:txBody>
          <a:bodyPr>
            <a:normAutofit/>
          </a:bodyPr>
          <a:lstStyle/>
          <a:p>
            <a:pPr algn="l"/>
            <a:r>
              <a:rPr lang="en-IN" sz="1800" b="1" i="0" u="none" strike="noStrike" baseline="0" dirty="0">
                <a:latin typeface="Arial-BoldMT"/>
              </a:rPr>
              <a:t>Error prevention</a:t>
            </a:r>
          </a:p>
          <a:p>
            <a:pPr marL="0" indent="0" algn="l">
              <a:buNone/>
            </a:pPr>
            <a:r>
              <a:rPr lang="en-US" sz="1800" b="0" i="0" u="none" strike="noStrike" baseline="0" dirty="0">
                <a:latin typeface="ArialMT"/>
              </a:rPr>
              <a:t>Even better than good error messages is a careful design that prevents a problem from occurring in the first place. Either eliminate error-prone conditions or check for them and present users with a confirmation option before they commit to the action.</a:t>
            </a:r>
          </a:p>
          <a:p>
            <a:pPr algn="l"/>
            <a:r>
              <a:rPr lang="en-IN" sz="1800" b="1" i="0" u="none" strike="noStrike" baseline="0" dirty="0">
                <a:latin typeface="Arial-BoldMT"/>
              </a:rPr>
              <a:t>Recognition rather than recall</a:t>
            </a:r>
          </a:p>
          <a:p>
            <a:pPr marL="0" indent="0" algn="l">
              <a:buNone/>
            </a:pPr>
            <a:r>
              <a:rPr lang="en-US" sz="1800" b="0" i="0" u="none" strike="noStrike" baseline="0" dirty="0">
                <a:latin typeface="ArialMT"/>
              </a:rPr>
              <a:t>Minimize the user's memory load by making objects, actions, and options visible. The user should not have to remember information from one part of the dialog to another. Instructions for use of the system should be visible or easily retrievable whenever appropriate.</a:t>
            </a:r>
          </a:p>
          <a:p>
            <a:pPr algn="l"/>
            <a:r>
              <a:rPr lang="en-US" sz="1800" b="1" i="0" u="none" strike="noStrike" baseline="0" dirty="0">
                <a:latin typeface="Arial-BoldMT"/>
              </a:rPr>
              <a:t>Flexibility and efficiency of use</a:t>
            </a:r>
          </a:p>
          <a:p>
            <a:pPr marL="0" indent="0" algn="l">
              <a:buNone/>
            </a:pPr>
            <a:r>
              <a:rPr lang="en-US" sz="1800" b="0" i="0" u="none" strike="noStrike" baseline="0" dirty="0">
                <a:latin typeface="ArialMT"/>
              </a:rPr>
              <a:t>Accelerators – unseen by the novice user – may often speed up the interaction for the expert user such that the system can cater to both inexperienced and experienced users. Allow users to tailor frequent </a:t>
            </a:r>
            <a:r>
              <a:rPr lang="en-IN" sz="1800" b="0" i="0" u="none" strike="noStrike" baseline="0" dirty="0">
                <a:latin typeface="ArialMT"/>
              </a:rPr>
              <a:t>actions.</a:t>
            </a:r>
          </a:p>
        </p:txBody>
      </p:sp>
      <p:sp>
        <p:nvSpPr>
          <p:cNvPr id="4" name="Date Placeholder 3">
            <a:extLst>
              <a:ext uri="{FF2B5EF4-FFF2-40B4-BE49-F238E27FC236}">
                <a16:creationId xmlns:a16="http://schemas.microsoft.com/office/drawing/2014/main" id="{C98AFE9E-0845-8F32-4996-6FC4D50AA90C}"/>
              </a:ext>
            </a:extLst>
          </p:cNvPr>
          <p:cNvSpPr>
            <a:spLocks noGrp="1"/>
          </p:cNvSpPr>
          <p:nvPr>
            <p:ph type="dt" sz="half" idx="10"/>
          </p:nvPr>
        </p:nvSpPr>
        <p:spPr/>
        <p:txBody>
          <a:bodyPr/>
          <a:lstStyle/>
          <a:p>
            <a:fld id="{F6C643BA-ACA1-44BF-9071-763295A35907}" type="datetime4">
              <a:rPr lang="en-US" smtClean="0"/>
              <a:t>August 11, 2025</a:t>
            </a:fld>
            <a:endParaRPr lang="en-US"/>
          </a:p>
        </p:txBody>
      </p:sp>
      <p:sp>
        <p:nvSpPr>
          <p:cNvPr id="5" name="Footer Placeholder 4">
            <a:extLst>
              <a:ext uri="{FF2B5EF4-FFF2-40B4-BE49-F238E27FC236}">
                <a16:creationId xmlns:a16="http://schemas.microsoft.com/office/drawing/2014/main" id="{D6B3B336-F3E5-E69A-F8F2-CF9911F6A6D9}"/>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F19D3C2F-8E4D-AE19-6E5D-F5768F9F3F9E}"/>
              </a:ext>
            </a:extLst>
          </p:cNvPr>
          <p:cNvSpPr>
            <a:spLocks noGrp="1"/>
          </p:cNvSpPr>
          <p:nvPr>
            <p:ph type="sldNum" sz="quarter" idx="12"/>
          </p:nvPr>
        </p:nvSpPr>
        <p:spPr/>
        <p:txBody>
          <a:bodyPr/>
          <a:lstStyle/>
          <a:p>
            <a:fld id="{C4FA3F07-B4E9-4FEB-BC07-B9713C186F28}" type="slidenum">
              <a:rPr lang="en-US" smtClean="0"/>
              <a:pPr/>
              <a:t>17</a:t>
            </a:fld>
            <a:endParaRPr lang="en-US" dirty="0"/>
          </a:p>
        </p:txBody>
      </p:sp>
    </p:spTree>
    <p:extLst>
      <p:ext uri="{BB962C8B-B14F-4D97-AF65-F5344CB8AC3E}">
        <p14:creationId xmlns:p14="http://schemas.microsoft.com/office/powerpoint/2010/main" val="2792040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01BB4-4EA8-9B1A-A6F8-580570FD3B62}"/>
              </a:ext>
            </a:extLst>
          </p:cNvPr>
          <p:cNvSpPr>
            <a:spLocks noGrp="1"/>
          </p:cNvSpPr>
          <p:nvPr>
            <p:ph type="title"/>
          </p:nvPr>
        </p:nvSpPr>
        <p:spPr/>
        <p:txBody>
          <a:bodyPr>
            <a:noAutofit/>
          </a:bodyPr>
          <a:lstStyle/>
          <a:p>
            <a:r>
              <a:rPr lang="en-US" sz="4400" b="0" i="0" u="none" strike="noStrike" baseline="0" dirty="0"/>
              <a:t>Usability principles or </a:t>
            </a:r>
            <a:r>
              <a:rPr lang="en-US" sz="4400" dirty="0"/>
              <a:t>H</a:t>
            </a:r>
            <a:r>
              <a:rPr lang="en-US" sz="4400" b="0" i="0" u="none" strike="noStrike" baseline="0" dirty="0"/>
              <a:t>euristics</a:t>
            </a:r>
            <a:endParaRPr lang="en-IN" sz="4400" b="0" i="0" u="none" strike="noStrike" baseline="0" dirty="0"/>
          </a:p>
        </p:txBody>
      </p:sp>
      <p:sp>
        <p:nvSpPr>
          <p:cNvPr id="3" name="Content Placeholder 2">
            <a:extLst>
              <a:ext uri="{FF2B5EF4-FFF2-40B4-BE49-F238E27FC236}">
                <a16:creationId xmlns:a16="http://schemas.microsoft.com/office/drawing/2014/main" id="{27F8ACD4-58CB-B352-E4BF-999F31C05CA5}"/>
              </a:ext>
            </a:extLst>
          </p:cNvPr>
          <p:cNvSpPr>
            <a:spLocks noGrp="1"/>
          </p:cNvSpPr>
          <p:nvPr>
            <p:ph idx="1"/>
          </p:nvPr>
        </p:nvSpPr>
        <p:spPr>
          <a:xfrm>
            <a:off x="203200" y="1326544"/>
            <a:ext cx="11607800" cy="4853594"/>
          </a:xfrm>
        </p:spPr>
        <p:txBody>
          <a:bodyPr>
            <a:normAutofit/>
          </a:bodyPr>
          <a:lstStyle/>
          <a:p>
            <a:pPr algn="l"/>
            <a:r>
              <a:rPr lang="en-IN" sz="1800" b="1" i="0" u="none" strike="noStrike" baseline="0" dirty="0">
                <a:latin typeface="Arial-BoldMT"/>
              </a:rPr>
              <a:t>Aesthetic and minimalist design</a:t>
            </a:r>
          </a:p>
          <a:p>
            <a:pPr marL="0" indent="0" algn="l">
              <a:buNone/>
            </a:pPr>
            <a:r>
              <a:rPr lang="en-US" sz="1800" b="0" i="0" u="none" strike="noStrike" baseline="0" dirty="0">
                <a:latin typeface="ArialMT"/>
              </a:rPr>
              <a:t>Dialogs should not contain information that is irrelevant or rarely needed. Every extra unit of information in a dialog competes with the relevant units of information and diminishes their relative visibility.</a:t>
            </a:r>
          </a:p>
          <a:p>
            <a:pPr algn="l"/>
            <a:r>
              <a:rPr lang="en-US" sz="1800" b="1" i="0" u="none" strike="noStrike" baseline="0" dirty="0">
                <a:latin typeface="Arial-BoldMT"/>
              </a:rPr>
              <a:t>Help users recognize, diagnose, and recover from errors</a:t>
            </a:r>
          </a:p>
          <a:p>
            <a:pPr marL="0" indent="0" algn="l">
              <a:buNone/>
            </a:pPr>
            <a:r>
              <a:rPr lang="en-US" sz="1800" b="0" i="0" u="none" strike="noStrike" baseline="0" dirty="0">
                <a:latin typeface="ArialMT"/>
              </a:rPr>
              <a:t>Error messages should be expressed in plain language (no codes), precisely indicate the problem, and constructively suggest a solution.</a:t>
            </a:r>
          </a:p>
          <a:p>
            <a:pPr algn="l"/>
            <a:r>
              <a:rPr lang="en-IN" sz="1800" b="1" i="0" u="none" strike="noStrike" baseline="0" dirty="0">
                <a:latin typeface="Arial-BoldMT"/>
              </a:rPr>
              <a:t>Help and documentation</a:t>
            </a:r>
          </a:p>
          <a:p>
            <a:pPr marL="0" indent="0" algn="l">
              <a:buNone/>
            </a:pPr>
            <a:r>
              <a:rPr lang="en-US" sz="1800" b="0" i="0" u="none" strike="noStrike" baseline="0" dirty="0">
                <a:latin typeface="ArialMT"/>
              </a:rPr>
              <a:t>Even though it is better if the system can be used without documentation, it may be necessary to provide help and documentation. Any such information should be easy to search, focused on the user's task, list concrete steps to be carried out, and not be too large. Before reading on, watch the YouTube video developed by David Lazarus.</a:t>
            </a:r>
            <a:endParaRPr lang="en-IN" sz="2400" dirty="0"/>
          </a:p>
        </p:txBody>
      </p:sp>
      <p:sp>
        <p:nvSpPr>
          <p:cNvPr id="4" name="Date Placeholder 3">
            <a:extLst>
              <a:ext uri="{FF2B5EF4-FFF2-40B4-BE49-F238E27FC236}">
                <a16:creationId xmlns:a16="http://schemas.microsoft.com/office/drawing/2014/main" id="{C98AFE9E-0845-8F32-4996-6FC4D50AA90C}"/>
              </a:ext>
            </a:extLst>
          </p:cNvPr>
          <p:cNvSpPr>
            <a:spLocks noGrp="1"/>
          </p:cNvSpPr>
          <p:nvPr>
            <p:ph type="dt" sz="half" idx="10"/>
          </p:nvPr>
        </p:nvSpPr>
        <p:spPr/>
        <p:txBody>
          <a:bodyPr/>
          <a:lstStyle/>
          <a:p>
            <a:fld id="{F6C643BA-ACA1-44BF-9071-763295A35907}" type="datetime4">
              <a:rPr lang="en-US" smtClean="0"/>
              <a:t>August 11, 2025</a:t>
            </a:fld>
            <a:endParaRPr lang="en-US"/>
          </a:p>
        </p:txBody>
      </p:sp>
      <p:sp>
        <p:nvSpPr>
          <p:cNvPr id="5" name="Footer Placeholder 4">
            <a:extLst>
              <a:ext uri="{FF2B5EF4-FFF2-40B4-BE49-F238E27FC236}">
                <a16:creationId xmlns:a16="http://schemas.microsoft.com/office/drawing/2014/main" id="{D6B3B336-F3E5-E69A-F8F2-CF9911F6A6D9}"/>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F19D3C2F-8E4D-AE19-6E5D-F5768F9F3F9E}"/>
              </a:ext>
            </a:extLst>
          </p:cNvPr>
          <p:cNvSpPr>
            <a:spLocks noGrp="1"/>
          </p:cNvSpPr>
          <p:nvPr>
            <p:ph type="sldNum" sz="quarter" idx="12"/>
          </p:nvPr>
        </p:nvSpPr>
        <p:spPr/>
        <p:txBody>
          <a:bodyPr/>
          <a:lstStyle/>
          <a:p>
            <a:fld id="{C4FA3F07-B4E9-4FEB-BC07-B9713C186F28}" type="slidenum">
              <a:rPr lang="en-US" smtClean="0"/>
              <a:pPr/>
              <a:t>18</a:t>
            </a:fld>
            <a:endParaRPr lang="en-US" dirty="0"/>
          </a:p>
        </p:txBody>
      </p:sp>
    </p:spTree>
    <p:extLst>
      <p:ext uri="{BB962C8B-B14F-4D97-AF65-F5344CB8AC3E}">
        <p14:creationId xmlns:p14="http://schemas.microsoft.com/office/powerpoint/2010/main" val="2888463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1D7-7969-FB05-7B37-753BE8C65355}"/>
              </a:ext>
            </a:extLst>
          </p:cNvPr>
          <p:cNvSpPr>
            <a:spLocks noGrp="1"/>
          </p:cNvSpPr>
          <p:nvPr>
            <p:ph type="title"/>
          </p:nvPr>
        </p:nvSpPr>
        <p:spPr>
          <a:xfrm>
            <a:off x="203200" y="533400"/>
            <a:ext cx="10464800" cy="685800"/>
          </a:xfrm>
        </p:spPr>
        <p:txBody>
          <a:bodyPr>
            <a:normAutofit fontScale="90000"/>
          </a:bodyPr>
          <a:lstStyle/>
          <a:p>
            <a:r>
              <a:rPr lang="en-US" b="1" i="0" dirty="0">
                <a:solidFill>
                  <a:srgbClr val="292929"/>
                </a:solidFill>
                <a:effectLst/>
                <a:latin typeface="sohne"/>
              </a:rPr>
              <a:t>Heuristic evaluation of Swayam application </a:t>
            </a:r>
            <a:br>
              <a:rPr lang="en-US" b="1" i="0" dirty="0">
                <a:solidFill>
                  <a:srgbClr val="292929"/>
                </a:solidFill>
                <a:effectLst/>
                <a:latin typeface="sohne"/>
              </a:rPr>
            </a:br>
            <a:r>
              <a:rPr lang="en-US" b="1" i="0" dirty="0">
                <a:solidFill>
                  <a:srgbClr val="292929"/>
                </a:solidFill>
                <a:effectLst/>
                <a:latin typeface="sohne"/>
              </a:rPr>
              <a:t>— a UX case study</a:t>
            </a:r>
            <a:br>
              <a:rPr lang="en-US" b="1" i="0" dirty="0">
                <a:solidFill>
                  <a:srgbClr val="292929"/>
                </a:solidFill>
                <a:effectLst/>
                <a:latin typeface="sohne"/>
              </a:rPr>
            </a:br>
            <a:endParaRPr lang="en-IN" dirty="0"/>
          </a:p>
        </p:txBody>
      </p:sp>
      <p:pic>
        <p:nvPicPr>
          <p:cNvPr id="8" name="Content Placeholder 7">
            <a:extLst>
              <a:ext uri="{FF2B5EF4-FFF2-40B4-BE49-F238E27FC236}">
                <a16:creationId xmlns:a16="http://schemas.microsoft.com/office/drawing/2014/main" id="{112084B1-FEBA-9E84-F755-83B24D3A11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510459"/>
            <a:ext cx="5664200" cy="3276600"/>
          </a:xfrm>
        </p:spPr>
      </p:pic>
      <p:sp>
        <p:nvSpPr>
          <p:cNvPr id="4" name="Date Placeholder 3">
            <a:extLst>
              <a:ext uri="{FF2B5EF4-FFF2-40B4-BE49-F238E27FC236}">
                <a16:creationId xmlns:a16="http://schemas.microsoft.com/office/drawing/2014/main" id="{3F741BFF-53C2-65BB-31DA-1966BE0FFA10}"/>
              </a:ext>
            </a:extLst>
          </p:cNvPr>
          <p:cNvSpPr>
            <a:spLocks noGrp="1"/>
          </p:cNvSpPr>
          <p:nvPr>
            <p:ph type="dt" sz="half" idx="10"/>
          </p:nvPr>
        </p:nvSpPr>
        <p:spPr/>
        <p:txBody>
          <a:bodyPr/>
          <a:lstStyle/>
          <a:p>
            <a:fld id="{F6C643BA-ACA1-44BF-9071-763295A35907}" type="datetime4">
              <a:rPr lang="en-US" smtClean="0"/>
              <a:t>August 11, 2025</a:t>
            </a:fld>
            <a:endParaRPr lang="en-US"/>
          </a:p>
        </p:txBody>
      </p:sp>
      <p:sp>
        <p:nvSpPr>
          <p:cNvPr id="5" name="Footer Placeholder 4">
            <a:extLst>
              <a:ext uri="{FF2B5EF4-FFF2-40B4-BE49-F238E27FC236}">
                <a16:creationId xmlns:a16="http://schemas.microsoft.com/office/drawing/2014/main" id="{49B8E7A4-790E-2870-BB0D-2D6C23D0223D}"/>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69DC6315-129D-36D6-08BD-C7ACC139C2EA}"/>
              </a:ext>
            </a:extLst>
          </p:cNvPr>
          <p:cNvSpPr>
            <a:spLocks noGrp="1"/>
          </p:cNvSpPr>
          <p:nvPr>
            <p:ph type="sldNum" sz="quarter" idx="12"/>
          </p:nvPr>
        </p:nvSpPr>
        <p:spPr/>
        <p:txBody>
          <a:bodyPr/>
          <a:lstStyle/>
          <a:p>
            <a:fld id="{C4FA3F07-B4E9-4FEB-BC07-B9713C186F28}" type="slidenum">
              <a:rPr lang="en-US" smtClean="0"/>
              <a:pPr/>
              <a:t>19</a:t>
            </a:fld>
            <a:endParaRPr lang="en-US" dirty="0"/>
          </a:p>
        </p:txBody>
      </p:sp>
      <p:sp>
        <p:nvSpPr>
          <p:cNvPr id="10" name="TextBox 9">
            <a:extLst>
              <a:ext uri="{FF2B5EF4-FFF2-40B4-BE49-F238E27FC236}">
                <a16:creationId xmlns:a16="http://schemas.microsoft.com/office/drawing/2014/main" id="{B14722C9-5474-6E9A-5C54-3AC69AA07070}"/>
              </a:ext>
            </a:extLst>
          </p:cNvPr>
          <p:cNvSpPr txBox="1"/>
          <p:nvPr/>
        </p:nvSpPr>
        <p:spPr>
          <a:xfrm>
            <a:off x="5791200" y="1499573"/>
            <a:ext cx="6117770" cy="3016210"/>
          </a:xfrm>
          <a:prstGeom prst="rect">
            <a:avLst/>
          </a:prstGeom>
          <a:noFill/>
        </p:spPr>
        <p:txBody>
          <a:bodyPr wrap="square">
            <a:spAutoFit/>
          </a:bodyPr>
          <a:lstStyle/>
          <a:p>
            <a:pPr algn="l"/>
            <a:r>
              <a:rPr lang="en-US" sz="2800" b="1" i="0" dirty="0">
                <a:effectLst/>
                <a:latin typeface="Roboto-Regular"/>
              </a:rPr>
              <a:t>About SWAYAM</a:t>
            </a:r>
          </a:p>
          <a:p>
            <a:pPr algn="l"/>
            <a:r>
              <a:rPr lang="en-US" b="0" i="0" dirty="0">
                <a:effectLst/>
                <a:latin typeface="Roboto-Regular"/>
              </a:rPr>
              <a:t>SWAYAM is a program initiated by the Government of India and designed to achieve the three cardinal principles of Education Policy viz., access, equity, and quality. The objective of this effort is to take the best teaching learning resources to all, including the most disadvantaged. SWAYAM seeks to bridge the digital divide for students who have hitherto remained untouched by the digital revolution and have not been able to join the mainstream of the knowledge economy.</a:t>
            </a:r>
          </a:p>
        </p:txBody>
      </p:sp>
      <p:sp>
        <p:nvSpPr>
          <p:cNvPr id="12" name="TextBox 11">
            <a:extLst>
              <a:ext uri="{FF2B5EF4-FFF2-40B4-BE49-F238E27FC236}">
                <a16:creationId xmlns:a16="http://schemas.microsoft.com/office/drawing/2014/main" id="{DBCE185F-161D-7C28-6675-E82EFAA44523}"/>
              </a:ext>
            </a:extLst>
          </p:cNvPr>
          <p:cNvSpPr txBox="1"/>
          <p:nvPr/>
        </p:nvSpPr>
        <p:spPr>
          <a:xfrm>
            <a:off x="533400" y="5239643"/>
            <a:ext cx="11582400" cy="461665"/>
          </a:xfrm>
          <a:prstGeom prst="rect">
            <a:avLst/>
          </a:prstGeom>
          <a:noFill/>
        </p:spPr>
        <p:txBody>
          <a:bodyPr wrap="square">
            <a:spAutoFit/>
          </a:bodyPr>
          <a:lstStyle/>
          <a:p>
            <a:pPr algn="l"/>
            <a:r>
              <a:rPr lang="en-US" sz="2400" b="1" i="0" dirty="0">
                <a:solidFill>
                  <a:srgbClr val="292929"/>
                </a:solidFill>
                <a:effectLst/>
                <a:latin typeface="charter"/>
              </a:rPr>
              <a:t>Let’s see the evaluation of the Swayam web Application according to the 10 principles !!!</a:t>
            </a:r>
          </a:p>
        </p:txBody>
      </p:sp>
    </p:spTree>
    <p:extLst>
      <p:ext uri="{BB962C8B-B14F-4D97-AF65-F5344CB8AC3E}">
        <p14:creationId xmlns:p14="http://schemas.microsoft.com/office/powerpoint/2010/main" val="1257367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pPr algn="l"/>
            <a:r>
              <a:rPr lang="en-IN" sz="2800" b="1" dirty="0">
                <a:solidFill>
                  <a:srgbClr val="000000"/>
                </a:solidFill>
                <a:latin typeface="Times New Roman" panose="02020603050405020304" pitchFamily="18" charset="0"/>
              </a:rPr>
              <a:t>Introducing Evaluation</a:t>
            </a:r>
          </a:p>
          <a:p>
            <a:pPr algn="l"/>
            <a:r>
              <a:rPr lang="en-IN" dirty="0">
                <a:solidFill>
                  <a:srgbClr val="000000"/>
                </a:solidFill>
                <a:latin typeface="Times New Roman" panose="02020603050405020304" pitchFamily="18" charset="0"/>
              </a:rPr>
              <a:t>Introduction</a:t>
            </a:r>
          </a:p>
          <a:p>
            <a:pPr algn="l"/>
            <a:r>
              <a:rPr lang="en-US" dirty="0">
                <a:solidFill>
                  <a:srgbClr val="000000"/>
                </a:solidFill>
                <a:latin typeface="Times New Roman" panose="02020603050405020304" pitchFamily="18" charset="0"/>
              </a:rPr>
              <a:t>The Why, What, Where, and When of Evaluation</a:t>
            </a:r>
          </a:p>
          <a:p>
            <a:pPr algn="l"/>
            <a:r>
              <a:rPr lang="en-IN" dirty="0">
                <a:solidFill>
                  <a:srgbClr val="000000"/>
                </a:solidFill>
                <a:latin typeface="Times New Roman" panose="02020603050405020304" pitchFamily="18" charset="0"/>
              </a:rPr>
              <a:t>Types of Evaluation</a:t>
            </a:r>
          </a:p>
          <a:p>
            <a:pPr algn="just"/>
            <a:r>
              <a:rPr lang="en-IN" sz="2800" b="1" dirty="0">
                <a:solidFill>
                  <a:srgbClr val="000000"/>
                </a:solidFill>
                <a:effectLst/>
                <a:latin typeface="Times New Roman" panose="02020603050405020304" pitchFamily="18" charset="0"/>
                <a:ea typeface="Times New Roman" panose="02020603050405020304" pitchFamily="18" charset="0"/>
              </a:rPr>
              <a:t>Heuristic Evaluation:</a:t>
            </a:r>
            <a:r>
              <a:rPr lang="en-IN" sz="2800" dirty="0">
                <a:solidFill>
                  <a:srgbClr val="000000"/>
                </a:solidFill>
                <a:effectLst/>
                <a:latin typeface="Times New Roman" panose="02020603050405020304" pitchFamily="18" charset="0"/>
                <a:ea typeface="Times New Roman" panose="02020603050405020304" pitchFamily="18" charset="0"/>
              </a:rPr>
              <a:t> </a:t>
            </a:r>
          </a:p>
          <a:p>
            <a:pPr lvl="1" algn="just"/>
            <a:r>
              <a:rPr lang="en-IN" sz="2000" dirty="0">
                <a:solidFill>
                  <a:srgbClr val="000000"/>
                </a:solidFill>
                <a:effectLst/>
                <a:latin typeface="Times New Roman" panose="02020603050405020304" pitchFamily="18" charset="0"/>
                <a:ea typeface="Times New Roman" panose="02020603050405020304" pitchFamily="18" charset="0"/>
              </a:rPr>
              <a:t>10 Heuristic Principles, </a:t>
            </a:r>
          </a:p>
          <a:p>
            <a:pPr lvl="1" algn="just"/>
            <a:r>
              <a:rPr lang="en-IN" sz="2000" dirty="0">
                <a:solidFill>
                  <a:srgbClr val="000000"/>
                </a:solidFill>
                <a:effectLst/>
                <a:latin typeface="Times New Roman" panose="02020603050405020304" pitchFamily="18" charset="0"/>
                <a:ea typeface="Times New Roman" panose="02020603050405020304" pitchFamily="18" charset="0"/>
              </a:rPr>
              <a:t>Examples of Heuristic Evaluation: </a:t>
            </a:r>
          </a:p>
          <a:p>
            <a:pPr lvl="2" algn="just"/>
            <a:r>
              <a:rPr lang="en-IN" sz="1800" dirty="0">
                <a:solidFill>
                  <a:srgbClr val="000000"/>
                </a:solidFill>
                <a:effectLst/>
                <a:latin typeface="Times New Roman" panose="02020603050405020304" pitchFamily="18" charset="0"/>
                <a:ea typeface="Times New Roman" panose="02020603050405020304" pitchFamily="18" charset="0"/>
              </a:rPr>
              <a:t>Group Assignment initiation (Website and App) </a:t>
            </a:r>
          </a:p>
          <a:p>
            <a:pPr lvl="2" algn="just"/>
            <a:r>
              <a:rPr lang="en-IN" sz="1800" dirty="0">
                <a:solidFill>
                  <a:srgbClr val="000000"/>
                </a:solidFill>
                <a:effectLst/>
                <a:latin typeface="Times New Roman" panose="02020603050405020304" pitchFamily="18" charset="0"/>
                <a:ea typeface="Times New Roman" panose="02020603050405020304" pitchFamily="18" charset="0"/>
              </a:rPr>
              <a:t>Evaluation of key tasks of the app or website for heuristic principles, </a:t>
            </a:r>
          </a:p>
          <a:p>
            <a:pPr lvl="2" algn="just"/>
            <a:r>
              <a:rPr lang="en-IN" sz="1800" dirty="0">
                <a:solidFill>
                  <a:srgbClr val="000000"/>
                </a:solidFill>
                <a:effectLst/>
                <a:latin typeface="Times New Roman" panose="02020603050405020304" pitchFamily="18" charset="0"/>
                <a:ea typeface="Times New Roman" panose="02020603050405020304" pitchFamily="18" charset="0"/>
              </a:rPr>
              <a:t>severity, recommendations.</a:t>
            </a:r>
            <a:endParaRPr lang="en-IN" sz="1800" dirty="0">
              <a:effectLst/>
              <a:latin typeface="Times New Roman" panose="02020603050405020304" pitchFamily="18" charset="0"/>
              <a:ea typeface="Times New Roman" panose="02020603050405020304" pitchFamily="18" charset="0"/>
            </a:endParaRPr>
          </a:p>
          <a:p>
            <a:endParaRPr lang="en-US" dirty="0"/>
          </a:p>
        </p:txBody>
      </p:sp>
      <p:sp>
        <p:nvSpPr>
          <p:cNvPr id="4" name="Date Placeholder 3"/>
          <p:cNvSpPr>
            <a:spLocks noGrp="1"/>
          </p:cNvSpPr>
          <p:nvPr>
            <p:ph type="dt" sz="half" idx="10"/>
          </p:nvPr>
        </p:nvSpPr>
        <p:spPr/>
        <p:txBody>
          <a:bodyPr/>
          <a:lstStyle/>
          <a:p>
            <a:fld id="{F6C643BA-ACA1-44BF-9071-763295A35907}" type="datetime4">
              <a:rPr lang="en-US" smtClean="0"/>
              <a:t>August 11, 2025</a:t>
            </a:fld>
            <a:endParaRPr lang="en-US"/>
          </a:p>
        </p:txBody>
      </p:sp>
      <p:sp>
        <p:nvSpPr>
          <p:cNvPr id="5" name="Footer Placeholder 4"/>
          <p:cNvSpPr>
            <a:spLocks noGrp="1"/>
          </p:cNvSpPr>
          <p:nvPr>
            <p:ph type="ftr" sz="quarter" idx="11"/>
          </p:nvPr>
        </p:nvSpPr>
        <p:spPr/>
        <p:txBody>
          <a:bodyPr/>
          <a:lstStyle/>
          <a:p>
            <a:r>
              <a:rPr lang="en-US"/>
              <a:t>Department of Computer Science &amp; Engineering, VNRVJIET, Hyderabad</a:t>
            </a:r>
          </a:p>
        </p:txBody>
      </p:sp>
      <p:sp>
        <p:nvSpPr>
          <p:cNvPr id="6" name="Slide Number Placeholder 5"/>
          <p:cNvSpPr>
            <a:spLocks noGrp="1"/>
          </p:cNvSpPr>
          <p:nvPr>
            <p:ph type="sldNum" sz="quarter" idx="12"/>
          </p:nvPr>
        </p:nvSpPr>
        <p:spPr/>
        <p:txBody>
          <a:bodyPr/>
          <a:lstStyle/>
          <a:p>
            <a:fld id="{C4FA3F07-B4E9-4FEB-BC07-B9713C186F28}" type="slidenum">
              <a:rPr lang="en-US" smtClean="0"/>
              <a:pPr/>
              <a:t>2</a:t>
            </a:fld>
            <a:endParaRPr lang="en-US" dirty="0"/>
          </a:p>
        </p:txBody>
      </p:sp>
    </p:spTree>
    <p:extLst>
      <p:ext uri="{BB962C8B-B14F-4D97-AF65-F5344CB8AC3E}">
        <p14:creationId xmlns:p14="http://schemas.microsoft.com/office/powerpoint/2010/main" val="22641030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1D7-7969-FB05-7B37-753BE8C65355}"/>
              </a:ext>
            </a:extLst>
          </p:cNvPr>
          <p:cNvSpPr>
            <a:spLocks noGrp="1"/>
          </p:cNvSpPr>
          <p:nvPr>
            <p:ph type="title"/>
          </p:nvPr>
        </p:nvSpPr>
        <p:spPr>
          <a:xfrm>
            <a:off x="203200" y="533400"/>
            <a:ext cx="10464800" cy="685800"/>
          </a:xfrm>
        </p:spPr>
        <p:txBody>
          <a:bodyPr>
            <a:normAutofit fontScale="90000"/>
          </a:bodyPr>
          <a:lstStyle/>
          <a:p>
            <a:r>
              <a:rPr lang="en-US" b="1" i="0" dirty="0">
                <a:solidFill>
                  <a:srgbClr val="292929"/>
                </a:solidFill>
                <a:effectLst/>
                <a:latin typeface="sohne"/>
              </a:rPr>
              <a:t>Heuristic evaluation of Swayam application </a:t>
            </a:r>
            <a:br>
              <a:rPr lang="en-US" b="1" i="0" dirty="0">
                <a:solidFill>
                  <a:srgbClr val="292929"/>
                </a:solidFill>
                <a:effectLst/>
                <a:latin typeface="sohne"/>
              </a:rPr>
            </a:br>
            <a:r>
              <a:rPr lang="en-US" b="1" i="0" dirty="0">
                <a:solidFill>
                  <a:srgbClr val="292929"/>
                </a:solidFill>
                <a:effectLst/>
                <a:latin typeface="sohne"/>
              </a:rPr>
              <a:t>— a UX case study</a:t>
            </a:r>
            <a:br>
              <a:rPr lang="en-US" b="1" i="0" dirty="0">
                <a:solidFill>
                  <a:srgbClr val="292929"/>
                </a:solidFill>
                <a:effectLst/>
                <a:latin typeface="sohne"/>
              </a:rPr>
            </a:br>
            <a:endParaRPr lang="en-IN" dirty="0"/>
          </a:p>
        </p:txBody>
      </p:sp>
      <p:sp>
        <p:nvSpPr>
          <p:cNvPr id="4" name="Date Placeholder 3">
            <a:extLst>
              <a:ext uri="{FF2B5EF4-FFF2-40B4-BE49-F238E27FC236}">
                <a16:creationId xmlns:a16="http://schemas.microsoft.com/office/drawing/2014/main" id="{3F741BFF-53C2-65BB-31DA-1966BE0FFA10}"/>
              </a:ext>
            </a:extLst>
          </p:cNvPr>
          <p:cNvSpPr>
            <a:spLocks noGrp="1"/>
          </p:cNvSpPr>
          <p:nvPr>
            <p:ph type="dt" sz="half" idx="10"/>
          </p:nvPr>
        </p:nvSpPr>
        <p:spPr/>
        <p:txBody>
          <a:bodyPr/>
          <a:lstStyle/>
          <a:p>
            <a:fld id="{F6C643BA-ACA1-44BF-9071-763295A35907}" type="datetime4">
              <a:rPr lang="en-US" smtClean="0"/>
              <a:t>August 11, 2025</a:t>
            </a:fld>
            <a:endParaRPr lang="en-US"/>
          </a:p>
        </p:txBody>
      </p:sp>
      <p:sp>
        <p:nvSpPr>
          <p:cNvPr id="5" name="Footer Placeholder 4">
            <a:extLst>
              <a:ext uri="{FF2B5EF4-FFF2-40B4-BE49-F238E27FC236}">
                <a16:creationId xmlns:a16="http://schemas.microsoft.com/office/drawing/2014/main" id="{49B8E7A4-790E-2870-BB0D-2D6C23D0223D}"/>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69DC6315-129D-36D6-08BD-C7ACC139C2EA}"/>
              </a:ext>
            </a:extLst>
          </p:cNvPr>
          <p:cNvSpPr>
            <a:spLocks noGrp="1"/>
          </p:cNvSpPr>
          <p:nvPr>
            <p:ph type="sldNum" sz="quarter" idx="12"/>
          </p:nvPr>
        </p:nvSpPr>
        <p:spPr/>
        <p:txBody>
          <a:bodyPr/>
          <a:lstStyle/>
          <a:p>
            <a:fld id="{C4FA3F07-B4E9-4FEB-BC07-B9713C186F28}" type="slidenum">
              <a:rPr lang="en-US" smtClean="0"/>
              <a:pPr/>
              <a:t>20</a:t>
            </a:fld>
            <a:endParaRPr lang="en-US" dirty="0"/>
          </a:p>
        </p:txBody>
      </p:sp>
      <p:sp>
        <p:nvSpPr>
          <p:cNvPr id="7" name="Content Placeholder 6">
            <a:extLst>
              <a:ext uri="{FF2B5EF4-FFF2-40B4-BE49-F238E27FC236}">
                <a16:creationId xmlns:a16="http://schemas.microsoft.com/office/drawing/2014/main" id="{825C23D8-60FF-DB38-08F6-B02835ABDE5A}"/>
              </a:ext>
            </a:extLst>
          </p:cNvPr>
          <p:cNvSpPr>
            <a:spLocks noGrp="1"/>
          </p:cNvSpPr>
          <p:nvPr>
            <p:ph idx="1"/>
          </p:nvPr>
        </p:nvSpPr>
        <p:spPr>
          <a:xfrm>
            <a:off x="406400" y="1371600"/>
            <a:ext cx="4089400" cy="4800600"/>
          </a:xfrm>
        </p:spPr>
        <p:txBody>
          <a:bodyPr/>
          <a:lstStyle/>
          <a:p>
            <a:r>
              <a:rPr lang="en-US" b="1" i="0" dirty="0">
                <a:solidFill>
                  <a:srgbClr val="292929"/>
                </a:solidFill>
                <a:effectLst/>
                <a:latin typeface="sohne"/>
              </a:rPr>
              <a:t>1. Visibility Of System Status</a:t>
            </a:r>
          </a:p>
          <a:p>
            <a:pPr marL="0" indent="0" algn="l">
              <a:buNone/>
            </a:pPr>
            <a:r>
              <a:rPr lang="en-US" b="0" i="0" dirty="0">
                <a:solidFill>
                  <a:srgbClr val="292929"/>
                </a:solidFill>
                <a:effectLst/>
                <a:latin typeface="charter"/>
              </a:rPr>
              <a:t>When a user searches for any product on Swayam or clicks on any Course/Go to Course/Progress/any other option in the web application, it does not shows “Please wait..”/ Loading. So the user will not have any information about the action being performed and to wait for the results.</a:t>
            </a:r>
          </a:p>
          <a:p>
            <a:pPr algn="l"/>
            <a:r>
              <a:rPr lang="en-US" b="1" i="0" dirty="0">
                <a:solidFill>
                  <a:srgbClr val="292929"/>
                </a:solidFill>
                <a:effectLst/>
                <a:latin typeface="charter"/>
              </a:rPr>
              <a:t>Heuristic Violated: Yes</a:t>
            </a:r>
            <a:endParaRPr lang="en-US" b="0" i="0" dirty="0">
              <a:solidFill>
                <a:srgbClr val="292929"/>
              </a:solidFill>
              <a:effectLst/>
              <a:latin typeface="charter"/>
            </a:endParaRPr>
          </a:p>
          <a:p>
            <a:endParaRPr lang="en-IN" dirty="0"/>
          </a:p>
        </p:txBody>
      </p:sp>
      <p:pic>
        <p:nvPicPr>
          <p:cNvPr id="11" name="Picture 10">
            <a:extLst>
              <a:ext uri="{FF2B5EF4-FFF2-40B4-BE49-F238E27FC236}">
                <a16:creationId xmlns:a16="http://schemas.microsoft.com/office/drawing/2014/main" id="{1EDCF0E8-623E-1C2E-B2B3-5AF773F1B858}"/>
              </a:ext>
            </a:extLst>
          </p:cNvPr>
          <p:cNvPicPr>
            <a:picLocks noChangeAspect="1"/>
          </p:cNvPicPr>
          <p:nvPr/>
        </p:nvPicPr>
        <p:blipFill>
          <a:blip r:embed="rId2"/>
          <a:stretch>
            <a:fillRect/>
          </a:stretch>
        </p:blipFill>
        <p:spPr>
          <a:xfrm>
            <a:off x="4572000" y="1371599"/>
            <a:ext cx="7566335" cy="4686435"/>
          </a:xfrm>
          <a:prstGeom prst="rect">
            <a:avLst/>
          </a:prstGeom>
        </p:spPr>
      </p:pic>
    </p:spTree>
    <p:extLst>
      <p:ext uri="{BB962C8B-B14F-4D97-AF65-F5344CB8AC3E}">
        <p14:creationId xmlns:p14="http://schemas.microsoft.com/office/powerpoint/2010/main" val="7545202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1D7-7969-FB05-7B37-753BE8C65355}"/>
              </a:ext>
            </a:extLst>
          </p:cNvPr>
          <p:cNvSpPr>
            <a:spLocks noGrp="1"/>
          </p:cNvSpPr>
          <p:nvPr>
            <p:ph type="title"/>
          </p:nvPr>
        </p:nvSpPr>
        <p:spPr>
          <a:xfrm>
            <a:off x="203200" y="533400"/>
            <a:ext cx="10464800" cy="685800"/>
          </a:xfrm>
        </p:spPr>
        <p:txBody>
          <a:bodyPr>
            <a:normAutofit fontScale="90000"/>
          </a:bodyPr>
          <a:lstStyle/>
          <a:p>
            <a:r>
              <a:rPr lang="en-US" b="1" i="0" dirty="0">
                <a:solidFill>
                  <a:srgbClr val="292929"/>
                </a:solidFill>
                <a:effectLst/>
                <a:latin typeface="sohne"/>
              </a:rPr>
              <a:t>Heuristic evaluation of Swayam application </a:t>
            </a:r>
            <a:br>
              <a:rPr lang="en-US" b="1" i="0" dirty="0">
                <a:solidFill>
                  <a:srgbClr val="292929"/>
                </a:solidFill>
                <a:effectLst/>
                <a:latin typeface="sohne"/>
              </a:rPr>
            </a:br>
            <a:r>
              <a:rPr lang="en-US" b="1" i="0" dirty="0">
                <a:solidFill>
                  <a:srgbClr val="292929"/>
                </a:solidFill>
                <a:effectLst/>
                <a:latin typeface="sohne"/>
              </a:rPr>
              <a:t>— a UX case study</a:t>
            </a:r>
            <a:br>
              <a:rPr lang="en-US" b="1" i="0" dirty="0">
                <a:solidFill>
                  <a:srgbClr val="292929"/>
                </a:solidFill>
                <a:effectLst/>
                <a:latin typeface="sohne"/>
              </a:rPr>
            </a:br>
            <a:endParaRPr lang="en-IN" dirty="0"/>
          </a:p>
        </p:txBody>
      </p:sp>
      <p:sp>
        <p:nvSpPr>
          <p:cNvPr id="4" name="Date Placeholder 3">
            <a:extLst>
              <a:ext uri="{FF2B5EF4-FFF2-40B4-BE49-F238E27FC236}">
                <a16:creationId xmlns:a16="http://schemas.microsoft.com/office/drawing/2014/main" id="{3F741BFF-53C2-65BB-31DA-1966BE0FFA10}"/>
              </a:ext>
            </a:extLst>
          </p:cNvPr>
          <p:cNvSpPr>
            <a:spLocks noGrp="1"/>
          </p:cNvSpPr>
          <p:nvPr>
            <p:ph type="dt" sz="half" idx="10"/>
          </p:nvPr>
        </p:nvSpPr>
        <p:spPr/>
        <p:txBody>
          <a:bodyPr/>
          <a:lstStyle/>
          <a:p>
            <a:fld id="{F6C643BA-ACA1-44BF-9071-763295A35907}" type="datetime4">
              <a:rPr lang="en-US" smtClean="0"/>
              <a:t>August 11, 2025</a:t>
            </a:fld>
            <a:endParaRPr lang="en-US"/>
          </a:p>
        </p:txBody>
      </p:sp>
      <p:sp>
        <p:nvSpPr>
          <p:cNvPr id="5" name="Footer Placeholder 4">
            <a:extLst>
              <a:ext uri="{FF2B5EF4-FFF2-40B4-BE49-F238E27FC236}">
                <a16:creationId xmlns:a16="http://schemas.microsoft.com/office/drawing/2014/main" id="{49B8E7A4-790E-2870-BB0D-2D6C23D0223D}"/>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69DC6315-129D-36D6-08BD-C7ACC139C2EA}"/>
              </a:ext>
            </a:extLst>
          </p:cNvPr>
          <p:cNvSpPr>
            <a:spLocks noGrp="1"/>
          </p:cNvSpPr>
          <p:nvPr>
            <p:ph type="sldNum" sz="quarter" idx="12"/>
          </p:nvPr>
        </p:nvSpPr>
        <p:spPr/>
        <p:txBody>
          <a:bodyPr/>
          <a:lstStyle/>
          <a:p>
            <a:fld id="{C4FA3F07-B4E9-4FEB-BC07-B9713C186F28}" type="slidenum">
              <a:rPr lang="en-US" smtClean="0"/>
              <a:pPr/>
              <a:t>21</a:t>
            </a:fld>
            <a:endParaRPr lang="en-US" dirty="0"/>
          </a:p>
        </p:txBody>
      </p:sp>
      <p:sp>
        <p:nvSpPr>
          <p:cNvPr id="7" name="Content Placeholder 6">
            <a:extLst>
              <a:ext uri="{FF2B5EF4-FFF2-40B4-BE49-F238E27FC236}">
                <a16:creationId xmlns:a16="http://schemas.microsoft.com/office/drawing/2014/main" id="{825C23D8-60FF-DB38-08F6-B02835ABDE5A}"/>
              </a:ext>
            </a:extLst>
          </p:cNvPr>
          <p:cNvSpPr>
            <a:spLocks noGrp="1"/>
          </p:cNvSpPr>
          <p:nvPr>
            <p:ph idx="1"/>
          </p:nvPr>
        </p:nvSpPr>
        <p:spPr>
          <a:xfrm>
            <a:off x="164556" y="1371600"/>
            <a:ext cx="4331244" cy="4800600"/>
          </a:xfrm>
        </p:spPr>
        <p:txBody>
          <a:bodyPr/>
          <a:lstStyle/>
          <a:p>
            <a:pPr algn="l"/>
            <a:r>
              <a:rPr lang="en-US" b="1" i="0" dirty="0">
                <a:solidFill>
                  <a:srgbClr val="292929"/>
                </a:solidFill>
                <a:effectLst/>
                <a:latin typeface="sohne"/>
              </a:rPr>
              <a:t>2. Match between System and Real World</a:t>
            </a:r>
          </a:p>
          <a:p>
            <a:pPr marL="0" indent="0" algn="l">
              <a:buNone/>
            </a:pPr>
            <a:r>
              <a:rPr lang="en-US" b="0" i="0" dirty="0">
                <a:solidFill>
                  <a:srgbClr val="292929"/>
                </a:solidFill>
                <a:effectLst/>
                <a:latin typeface="charter"/>
              </a:rPr>
              <a:t>Swayam uses terms like “Certification”, “courses”, and any other terminology that is catchy and familiar to the user. Real-world conventions are followed. Also, we can download the lecture material for offline reference</a:t>
            </a:r>
          </a:p>
          <a:p>
            <a:pPr algn="l"/>
            <a:r>
              <a:rPr lang="en-US" b="1" i="0" dirty="0">
                <a:solidFill>
                  <a:srgbClr val="292929"/>
                </a:solidFill>
                <a:effectLst/>
                <a:latin typeface="charter"/>
              </a:rPr>
              <a:t>Heuristic Violated: NO</a:t>
            </a:r>
            <a:endParaRPr lang="en-US" b="0" i="0" dirty="0">
              <a:solidFill>
                <a:srgbClr val="292929"/>
              </a:solidFill>
              <a:effectLst/>
              <a:latin typeface="charter"/>
            </a:endParaRPr>
          </a:p>
          <a:p>
            <a:endParaRPr lang="en-IN" dirty="0"/>
          </a:p>
        </p:txBody>
      </p:sp>
      <p:pic>
        <p:nvPicPr>
          <p:cNvPr id="8" name="Picture 7">
            <a:extLst>
              <a:ext uri="{FF2B5EF4-FFF2-40B4-BE49-F238E27FC236}">
                <a16:creationId xmlns:a16="http://schemas.microsoft.com/office/drawing/2014/main" id="{F6BB1832-A55F-9274-DF38-3F0EFF58228A}"/>
              </a:ext>
            </a:extLst>
          </p:cNvPr>
          <p:cNvPicPr>
            <a:picLocks noChangeAspect="1"/>
          </p:cNvPicPr>
          <p:nvPr/>
        </p:nvPicPr>
        <p:blipFill>
          <a:blip r:embed="rId2"/>
          <a:stretch>
            <a:fillRect/>
          </a:stretch>
        </p:blipFill>
        <p:spPr>
          <a:xfrm>
            <a:off x="4495800" y="1395914"/>
            <a:ext cx="7531644" cy="4781796"/>
          </a:xfrm>
          <a:prstGeom prst="rect">
            <a:avLst/>
          </a:prstGeom>
        </p:spPr>
      </p:pic>
    </p:spTree>
    <p:extLst>
      <p:ext uri="{BB962C8B-B14F-4D97-AF65-F5344CB8AC3E}">
        <p14:creationId xmlns:p14="http://schemas.microsoft.com/office/powerpoint/2010/main" val="8914217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1D7-7969-FB05-7B37-753BE8C65355}"/>
              </a:ext>
            </a:extLst>
          </p:cNvPr>
          <p:cNvSpPr>
            <a:spLocks noGrp="1"/>
          </p:cNvSpPr>
          <p:nvPr>
            <p:ph type="title"/>
          </p:nvPr>
        </p:nvSpPr>
        <p:spPr>
          <a:xfrm>
            <a:off x="203200" y="533400"/>
            <a:ext cx="10464800" cy="685800"/>
          </a:xfrm>
        </p:spPr>
        <p:txBody>
          <a:bodyPr>
            <a:normAutofit fontScale="90000"/>
          </a:bodyPr>
          <a:lstStyle/>
          <a:p>
            <a:r>
              <a:rPr lang="en-US" b="1" i="0" dirty="0">
                <a:solidFill>
                  <a:srgbClr val="292929"/>
                </a:solidFill>
                <a:effectLst/>
                <a:latin typeface="sohne"/>
              </a:rPr>
              <a:t>Heuristic evaluation of Swayam application </a:t>
            </a:r>
            <a:br>
              <a:rPr lang="en-US" b="1" i="0" dirty="0">
                <a:solidFill>
                  <a:srgbClr val="292929"/>
                </a:solidFill>
                <a:effectLst/>
                <a:latin typeface="sohne"/>
              </a:rPr>
            </a:br>
            <a:r>
              <a:rPr lang="en-US" b="1" i="0" dirty="0">
                <a:solidFill>
                  <a:srgbClr val="292929"/>
                </a:solidFill>
                <a:effectLst/>
                <a:latin typeface="sohne"/>
              </a:rPr>
              <a:t>— a UX case study</a:t>
            </a:r>
            <a:br>
              <a:rPr lang="en-US" b="1" i="0" dirty="0">
                <a:solidFill>
                  <a:srgbClr val="292929"/>
                </a:solidFill>
                <a:effectLst/>
                <a:latin typeface="sohne"/>
              </a:rPr>
            </a:br>
            <a:endParaRPr lang="en-IN" dirty="0"/>
          </a:p>
        </p:txBody>
      </p:sp>
      <p:sp>
        <p:nvSpPr>
          <p:cNvPr id="4" name="Date Placeholder 3">
            <a:extLst>
              <a:ext uri="{FF2B5EF4-FFF2-40B4-BE49-F238E27FC236}">
                <a16:creationId xmlns:a16="http://schemas.microsoft.com/office/drawing/2014/main" id="{3F741BFF-53C2-65BB-31DA-1966BE0FFA10}"/>
              </a:ext>
            </a:extLst>
          </p:cNvPr>
          <p:cNvSpPr>
            <a:spLocks noGrp="1"/>
          </p:cNvSpPr>
          <p:nvPr>
            <p:ph type="dt" sz="half" idx="10"/>
          </p:nvPr>
        </p:nvSpPr>
        <p:spPr/>
        <p:txBody>
          <a:bodyPr/>
          <a:lstStyle/>
          <a:p>
            <a:fld id="{F6C643BA-ACA1-44BF-9071-763295A35907}" type="datetime4">
              <a:rPr lang="en-US" smtClean="0"/>
              <a:t>August 11, 2025</a:t>
            </a:fld>
            <a:endParaRPr lang="en-US"/>
          </a:p>
        </p:txBody>
      </p:sp>
      <p:sp>
        <p:nvSpPr>
          <p:cNvPr id="5" name="Footer Placeholder 4">
            <a:extLst>
              <a:ext uri="{FF2B5EF4-FFF2-40B4-BE49-F238E27FC236}">
                <a16:creationId xmlns:a16="http://schemas.microsoft.com/office/drawing/2014/main" id="{49B8E7A4-790E-2870-BB0D-2D6C23D0223D}"/>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69DC6315-129D-36D6-08BD-C7ACC139C2EA}"/>
              </a:ext>
            </a:extLst>
          </p:cNvPr>
          <p:cNvSpPr>
            <a:spLocks noGrp="1"/>
          </p:cNvSpPr>
          <p:nvPr>
            <p:ph type="sldNum" sz="quarter" idx="12"/>
          </p:nvPr>
        </p:nvSpPr>
        <p:spPr/>
        <p:txBody>
          <a:bodyPr/>
          <a:lstStyle/>
          <a:p>
            <a:fld id="{C4FA3F07-B4E9-4FEB-BC07-B9713C186F28}" type="slidenum">
              <a:rPr lang="en-US" smtClean="0"/>
              <a:pPr/>
              <a:t>22</a:t>
            </a:fld>
            <a:endParaRPr lang="en-US" dirty="0"/>
          </a:p>
        </p:txBody>
      </p:sp>
      <p:sp>
        <p:nvSpPr>
          <p:cNvPr id="7" name="Content Placeholder 6">
            <a:extLst>
              <a:ext uri="{FF2B5EF4-FFF2-40B4-BE49-F238E27FC236}">
                <a16:creationId xmlns:a16="http://schemas.microsoft.com/office/drawing/2014/main" id="{825C23D8-60FF-DB38-08F6-B02835ABDE5A}"/>
              </a:ext>
            </a:extLst>
          </p:cNvPr>
          <p:cNvSpPr>
            <a:spLocks noGrp="1"/>
          </p:cNvSpPr>
          <p:nvPr>
            <p:ph idx="1"/>
          </p:nvPr>
        </p:nvSpPr>
        <p:spPr>
          <a:xfrm>
            <a:off x="164556" y="1371600"/>
            <a:ext cx="4559844" cy="4800600"/>
          </a:xfrm>
        </p:spPr>
        <p:txBody>
          <a:bodyPr/>
          <a:lstStyle/>
          <a:p>
            <a:pPr algn="l"/>
            <a:r>
              <a:rPr lang="en-US" b="1" i="0" dirty="0">
                <a:solidFill>
                  <a:srgbClr val="292929"/>
                </a:solidFill>
                <a:effectLst/>
                <a:latin typeface="sohne"/>
              </a:rPr>
              <a:t>3. User Control and Freedom</a:t>
            </a:r>
          </a:p>
          <a:p>
            <a:pPr marL="0" indent="0" algn="l">
              <a:buNone/>
            </a:pPr>
            <a:r>
              <a:rPr lang="en-US" b="0" i="0" dirty="0">
                <a:solidFill>
                  <a:srgbClr val="292929"/>
                </a:solidFill>
                <a:effectLst/>
                <a:latin typeface="charter"/>
              </a:rPr>
              <a:t>At any point of time, the user can switch to any option in the web application. The user also has the freedom to play an video or go through the content at any time of the course duration and after the course duration also.</a:t>
            </a:r>
          </a:p>
          <a:p>
            <a:pPr algn="l"/>
            <a:r>
              <a:rPr lang="en-US" b="1" i="0" dirty="0">
                <a:solidFill>
                  <a:srgbClr val="292929"/>
                </a:solidFill>
                <a:effectLst/>
                <a:latin typeface="charter"/>
              </a:rPr>
              <a:t>Heuristic Violated: No</a:t>
            </a:r>
            <a:endParaRPr lang="en-US" b="0" i="0" dirty="0">
              <a:solidFill>
                <a:srgbClr val="292929"/>
              </a:solidFill>
              <a:effectLst/>
              <a:latin typeface="charter"/>
            </a:endParaRPr>
          </a:p>
          <a:p>
            <a:endParaRPr lang="en-IN" dirty="0"/>
          </a:p>
        </p:txBody>
      </p:sp>
      <p:pic>
        <p:nvPicPr>
          <p:cNvPr id="10" name="Picture 9">
            <a:extLst>
              <a:ext uri="{FF2B5EF4-FFF2-40B4-BE49-F238E27FC236}">
                <a16:creationId xmlns:a16="http://schemas.microsoft.com/office/drawing/2014/main" id="{21983B6B-D528-A969-9B8A-51A1900546CC}"/>
              </a:ext>
            </a:extLst>
          </p:cNvPr>
          <p:cNvPicPr>
            <a:picLocks noChangeAspect="1"/>
          </p:cNvPicPr>
          <p:nvPr/>
        </p:nvPicPr>
        <p:blipFill>
          <a:blip r:embed="rId2"/>
          <a:stretch>
            <a:fillRect/>
          </a:stretch>
        </p:blipFill>
        <p:spPr>
          <a:xfrm>
            <a:off x="5181600" y="1449884"/>
            <a:ext cx="6845844" cy="4896102"/>
          </a:xfrm>
          <a:prstGeom prst="rect">
            <a:avLst/>
          </a:prstGeom>
        </p:spPr>
      </p:pic>
    </p:spTree>
    <p:extLst>
      <p:ext uri="{BB962C8B-B14F-4D97-AF65-F5344CB8AC3E}">
        <p14:creationId xmlns:p14="http://schemas.microsoft.com/office/powerpoint/2010/main" val="3369153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1D7-7969-FB05-7B37-753BE8C65355}"/>
              </a:ext>
            </a:extLst>
          </p:cNvPr>
          <p:cNvSpPr>
            <a:spLocks noGrp="1"/>
          </p:cNvSpPr>
          <p:nvPr>
            <p:ph type="title"/>
          </p:nvPr>
        </p:nvSpPr>
        <p:spPr>
          <a:xfrm>
            <a:off x="203200" y="533400"/>
            <a:ext cx="10464800" cy="685800"/>
          </a:xfrm>
        </p:spPr>
        <p:txBody>
          <a:bodyPr>
            <a:normAutofit fontScale="90000"/>
          </a:bodyPr>
          <a:lstStyle/>
          <a:p>
            <a:r>
              <a:rPr lang="en-US" b="1" i="0" dirty="0">
                <a:solidFill>
                  <a:srgbClr val="292929"/>
                </a:solidFill>
                <a:effectLst/>
                <a:latin typeface="sohne"/>
              </a:rPr>
              <a:t>Heuristic evaluation of Swayam application </a:t>
            </a:r>
            <a:br>
              <a:rPr lang="en-US" b="1" i="0" dirty="0">
                <a:solidFill>
                  <a:srgbClr val="292929"/>
                </a:solidFill>
                <a:effectLst/>
                <a:latin typeface="sohne"/>
              </a:rPr>
            </a:br>
            <a:r>
              <a:rPr lang="en-US" b="1" i="0" dirty="0">
                <a:solidFill>
                  <a:srgbClr val="292929"/>
                </a:solidFill>
                <a:effectLst/>
                <a:latin typeface="sohne"/>
              </a:rPr>
              <a:t>— a UX case study</a:t>
            </a:r>
            <a:br>
              <a:rPr lang="en-US" b="1" i="0" dirty="0">
                <a:solidFill>
                  <a:srgbClr val="292929"/>
                </a:solidFill>
                <a:effectLst/>
                <a:latin typeface="sohne"/>
              </a:rPr>
            </a:br>
            <a:endParaRPr lang="en-IN" dirty="0"/>
          </a:p>
        </p:txBody>
      </p:sp>
      <p:sp>
        <p:nvSpPr>
          <p:cNvPr id="4" name="Date Placeholder 3">
            <a:extLst>
              <a:ext uri="{FF2B5EF4-FFF2-40B4-BE49-F238E27FC236}">
                <a16:creationId xmlns:a16="http://schemas.microsoft.com/office/drawing/2014/main" id="{3F741BFF-53C2-65BB-31DA-1966BE0FFA10}"/>
              </a:ext>
            </a:extLst>
          </p:cNvPr>
          <p:cNvSpPr>
            <a:spLocks noGrp="1"/>
          </p:cNvSpPr>
          <p:nvPr>
            <p:ph type="dt" sz="half" idx="10"/>
          </p:nvPr>
        </p:nvSpPr>
        <p:spPr/>
        <p:txBody>
          <a:bodyPr/>
          <a:lstStyle/>
          <a:p>
            <a:fld id="{F6C643BA-ACA1-44BF-9071-763295A35907}" type="datetime4">
              <a:rPr lang="en-US" smtClean="0"/>
              <a:t>August 11, 2025</a:t>
            </a:fld>
            <a:endParaRPr lang="en-US"/>
          </a:p>
        </p:txBody>
      </p:sp>
      <p:sp>
        <p:nvSpPr>
          <p:cNvPr id="5" name="Footer Placeholder 4">
            <a:extLst>
              <a:ext uri="{FF2B5EF4-FFF2-40B4-BE49-F238E27FC236}">
                <a16:creationId xmlns:a16="http://schemas.microsoft.com/office/drawing/2014/main" id="{49B8E7A4-790E-2870-BB0D-2D6C23D0223D}"/>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69DC6315-129D-36D6-08BD-C7ACC139C2EA}"/>
              </a:ext>
            </a:extLst>
          </p:cNvPr>
          <p:cNvSpPr>
            <a:spLocks noGrp="1"/>
          </p:cNvSpPr>
          <p:nvPr>
            <p:ph type="sldNum" sz="quarter" idx="12"/>
          </p:nvPr>
        </p:nvSpPr>
        <p:spPr/>
        <p:txBody>
          <a:bodyPr/>
          <a:lstStyle/>
          <a:p>
            <a:fld id="{C4FA3F07-B4E9-4FEB-BC07-B9713C186F28}" type="slidenum">
              <a:rPr lang="en-US" smtClean="0"/>
              <a:pPr/>
              <a:t>23</a:t>
            </a:fld>
            <a:endParaRPr lang="en-US" dirty="0"/>
          </a:p>
        </p:txBody>
      </p:sp>
      <p:sp>
        <p:nvSpPr>
          <p:cNvPr id="7" name="Content Placeholder 6">
            <a:extLst>
              <a:ext uri="{FF2B5EF4-FFF2-40B4-BE49-F238E27FC236}">
                <a16:creationId xmlns:a16="http://schemas.microsoft.com/office/drawing/2014/main" id="{825C23D8-60FF-DB38-08F6-B02835ABDE5A}"/>
              </a:ext>
            </a:extLst>
          </p:cNvPr>
          <p:cNvSpPr>
            <a:spLocks noGrp="1"/>
          </p:cNvSpPr>
          <p:nvPr>
            <p:ph idx="1"/>
          </p:nvPr>
        </p:nvSpPr>
        <p:spPr>
          <a:xfrm>
            <a:off x="164556" y="1371600"/>
            <a:ext cx="5017044" cy="4800600"/>
          </a:xfrm>
        </p:spPr>
        <p:txBody>
          <a:bodyPr/>
          <a:lstStyle/>
          <a:p>
            <a:pPr marL="0" indent="0" algn="l">
              <a:buNone/>
            </a:pPr>
            <a:r>
              <a:rPr lang="en-IN" b="1" i="0" dirty="0">
                <a:solidFill>
                  <a:srgbClr val="292929"/>
                </a:solidFill>
                <a:effectLst/>
                <a:latin typeface="sohne"/>
              </a:rPr>
              <a:t>4. Consistency and Standards</a:t>
            </a:r>
          </a:p>
          <a:p>
            <a:pPr marL="0" indent="0" algn="l">
              <a:buNone/>
            </a:pPr>
            <a:r>
              <a:rPr lang="en-US" b="0" i="0" dirty="0">
                <a:solidFill>
                  <a:srgbClr val="292929"/>
                </a:solidFill>
                <a:effectLst/>
                <a:latin typeface="charter"/>
              </a:rPr>
              <a:t>maintains consistency by checking the course outline on the left pane and courses menu on the top right corner and profile details on the top right corner which is convenient to the users and does not makes them think much.</a:t>
            </a:r>
          </a:p>
          <a:p>
            <a:pPr algn="l"/>
            <a:r>
              <a:rPr lang="en-US" b="1" i="0" dirty="0">
                <a:solidFill>
                  <a:srgbClr val="292929"/>
                </a:solidFill>
                <a:effectLst/>
                <a:latin typeface="charter"/>
              </a:rPr>
              <a:t>Heuristic Violated: No</a:t>
            </a:r>
            <a:endParaRPr lang="en-US" b="0" i="0" dirty="0">
              <a:solidFill>
                <a:srgbClr val="292929"/>
              </a:solidFill>
              <a:effectLst/>
              <a:latin typeface="charter"/>
            </a:endParaRPr>
          </a:p>
          <a:p>
            <a:endParaRPr lang="en-IN" dirty="0"/>
          </a:p>
        </p:txBody>
      </p:sp>
      <p:pic>
        <p:nvPicPr>
          <p:cNvPr id="10" name="Picture 9">
            <a:extLst>
              <a:ext uri="{FF2B5EF4-FFF2-40B4-BE49-F238E27FC236}">
                <a16:creationId xmlns:a16="http://schemas.microsoft.com/office/drawing/2014/main" id="{5B208386-4D04-3ACF-75FA-C5DBD06BDEEA}"/>
              </a:ext>
            </a:extLst>
          </p:cNvPr>
          <p:cNvPicPr>
            <a:picLocks noChangeAspect="1"/>
          </p:cNvPicPr>
          <p:nvPr/>
        </p:nvPicPr>
        <p:blipFill>
          <a:blip r:embed="rId2"/>
          <a:stretch>
            <a:fillRect/>
          </a:stretch>
        </p:blipFill>
        <p:spPr>
          <a:xfrm>
            <a:off x="5181600" y="1230219"/>
            <a:ext cx="6858000" cy="4941981"/>
          </a:xfrm>
          <a:prstGeom prst="rect">
            <a:avLst/>
          </a:prstGeom>
        </p:spPr>
      </p:pic>
    </p:spTree>
    <p:extLst>
      <p:ext uri="{BB962C8B-B14F-4D97-AF65-F5344CB8AC3E}">
        <p14:creationId xmlns:p14="http://schemas.microsoft.com/office/powerpoint/2010/main" val="31645364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1D7-7969-FB05-7B37-753BE8C65355}"/>
              </a:ext>
            </a:extLst>
          </p:cNvPr>
          <p:cNvSpPr>
            <a:spLocks noGrp="1"/>
          </p:cNvSpPr>
          <p:nvPr>
            <p:ph type="title"/>
          </p:nvPr>
        </p:nvSpPr>
        <p:spPr>
          <a:xfrm>
            <a:off x="203200" y="533400"/>
            <a:ext cx="10464800" cy="685800"/>
          </a:xfrm>
        </p:spPr>
        <p:txBody>
          <a:bodyPr>
            <a:normAutofit fontScale="90000"/>
          </a:bodyPr>
          <a:lstStyle/>
          <a:p>
            <a:r>
              <a:rPr lang="en-US" b="1" i="0" dirty="0">
                <a:solidFill>
                  <a:srgbClr val="292929"/>
                </a:solidFill>
                <a:effectLst/>
                <a:latin typeface="sohne"/>
              </a:rPr>
              <a:t>Heuristic evaluation of Swayam application </a:t>
            </a:r>
            <a:br>
              <a:rPr lang="en-US" b="1" i="0" dirty="0">
                <a:solidFill>
                  <a:srgbClr val="292929"/>
                </a:solidFill>
                <a:effectLst/>
                <a:latin typeface="sohne"/>
              </a:rPr>
            </a:br>
            <a:r>
              <a:rPr lang="en-US" b="1" i="0" dirty="0">
                <a:solidFill>
                  <a:srgbClr val="292929"/>
                </a:solidFill>
                <a:effectLst/>
                <a:latin typeface="sohne"/>
              </a:rPr>
              <a:t>— a UX case study</a:t>
            </a:r>
            <a:br>
              <a:rPr lang="en-US" b="1" i="0" dirty="0">
                <a:solidFill>
                  <a:srgbClr val="292929"/>
                </a:solidFill>
                <a:effectLst/>
                <a:latin typeface="sohne"/>
              </a:rPr>
            </a:br>
            <a:endParaRPr lang="en-IN" dirty="0"/>
          </a:p>
        </p:txBody>
      </p:sp>
      <p:sp>
        <p:nvSpPr>
          <p:cNvPr id="4" name="Date Placeholder 3">
            <a:extLst>
              <a:ext uri="{FF2B5EF4-FFF2-40B4-BE49-F238E27FC236}">
                <a16:creationId xmlns:a16="http://schemas.microsoft.com/office/drawing/2014/main" id="{3F741BFF-53C2-65BB-31DA-1966BE0FFA10}"/>
              </a:ext>
            </a:extLst>
          </p:cNvPr>
          <p:cNvSpPr>
            <a:spLocks noGrp="1"/>
          </p:cNvSpPr>
          <p:nvPr>
            <p:ph type="dt" sz="half" idx="10"/>
          </p:nvPr>
        </p:nvSpPr>
        <p:spPr/>
        <p:txBody>
          <a:bodyPr/>
          <a:lstStyle/>
          <a:p>
            <a:fld id="{F6C643BA-ACA1-44BF-9071-763295A35907}" type="datetime4">
              <a:rPr lang="en-US" smtClean="0"/>
              <a:t>August 11, 2025</a:t>
            </a:fld>
            <a:endParaRPr lang="en-US"/>
          </a:p>
        </p:txBody>
      </p:sp>
      <p:sp>
        <p:nvSpPr>
          <p:cNvPr id="5" name="Footer Placeholder 4">
            <a:extLst>
              <a:ext uri="{FF2B5EF4-FFF2-40B4-BE49-F238E27FC236}">
                <a16:creationId xmlns:a16="http://schemas.microsoft.com/office/drawing/2014/main" id="{49B8E7A4-790E-2870-BB0D-2D6C23D0223D}"/>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69DC6315-129D-36D6-08BD-C7ACC139C2EA}"/>
              </a:ext>
            </a:extLst>
          </p:cNvPr>
          <p:cNvSpPr>
            <a:spLocks noGrp="1"/>
          </p:cNvSpPr>
          <p:nvPr>
            <p:ph type="sldNum" sz="quarter" idx="12"/>
          </p:nvPr>
        </p:nvSpPr>
        <p:spPr/>
        <p:txBody>
          <a:bodyPr/>
          <a:lstStyle/>
          <a:p>
            <a:fld id="{C4FA3F07-B4E9-4FEB-BC07-B9713C186F28}" type="slidenum">
              <a:rPr lang="en-US" smtClean="0"/>
              <a:pPr/>
              <a:t>24</a:t>
            </a:fld>
            <a:endParaRPr lang="en-US" dirty="0"/>
          </a:p>
        </p:txBody>
      </p:sp>
      <p:sp>
        <p:nvSpPr>
          <p:cNvPr id="7" name="Content Placeholder 6">
            <a:extLst>
              <a:ext uri="{FF2B5EF4-FFF2-40B4-BE49-F238E27FC236}">
                <a16:creationId xmlns:a16="http://schemas.microsoft.com/office/drawing/2014/main" id="{825C23D8-60FF-DB38-08F6-B02835ABDE5A}"/>
              </a:ext>
            </a:extLst>
          </p:cNvPr>
          <p:cNvSpPr>
            <a:spLocks noGrp="1"/>
          </p:cNvSpPr>
          <p:nvPr>
            <p:ph idx="1"/>
          </p:nvPr>
        </p:nvSpPr>
        <p:spPr>
          <a:xfrm>
            <a:off x="164556" y="1371600"/>
            <a:ext cx="5321844" cy="4800600"/>
          </a:xfrm>
        </p:spPr>
        <p:txBody>
          <a:bodyPr/>
          <a:lstStyle/>
          <a:p>
            <a:pPr marL="0" indent="0" algn="l">
              <a:buNone/>
            </a:pPr>
            <a:r>
              <a:rPr lang="en-IN" b="1" i="0" dirty="0">
                <a:solidFill>
                  <a:srgbClr val="292929"/>
                </a:solidFill>
                <a:effectLst/>
                <a:latin typeface="sohne"/>
              </a:rPr>
              <a:t>5. Error Prevention</a:t>
            </a:r>
          </a:p>
          <a:p>
            <a:pPr marL="0" indent="0" algn="l">
              <a:buNone/>
            </a:pPr>
            <a:r>
              <a:rPr lang="en-US" b="0" i="0" dirty="0">
                <a:solidFill>
                  <a:srgbClr val="292929"/>
                </a:solidFill>
                <a:effectLst/>
                <a:latin typeface="charter"/>
              </a:rPr>
              <a:t>The crucial part of Swayam NPTEL is a certificate that we receive and register for the exam, The web application asks for the registration details where all details like Photo, signature, and all other details pertaining to exam registration and certificate printing are duly validated to avoid Errors.</a:t>
            </a:r>
          </a:p>
          <a:p>
            <a:pPr marL="0" indent="0" algn="l">
              <a:buNone/>
            </a:pPr>
            <a:endParaRPr lang="en-US" b="0" i="0" dirty="0">
              <a:solidFill>
                <a:srgbClr val="292929"/>
              </a:solidFill>
              <a:effectLst/>
              <a:latin typeface="charter"/>
            </a:endParaRPr>
          </a:p>
          <a:p>
            <a:pPr marL="0" indent="0" algn="l">
              <a:buNone/>
            </a:pPr>
            <a:r>
              <a:rPr lang="en-US" b="1" i="0" dirty="0">
                <a:solidFill>
                  <a:srgbClr val="292929"/>
                </a:solidFill>
                <a:effectLst/>
                <a:latin typeface="charter"/>
              </a:rPr>
              <a:t>Heuristic Violated: No</a:t>
            </a:r>
            <a:endParaRPr lang="en-US" b="0" i="0" dirty="0">
              <a:solidFill>
                <a:srgbClr val="292929"/>
              </a:solidFill>
              <a:effectLst/>
              <a:latin typeface="charter"/>
            </a:endParaRPr>
          </a:p>
          <a:p>
            <a:endParaRPr lang="en-IN" dirty="0"/>
          </a:p>
        </p:txBody>
      </p:sp>
      <p:pic>
        <p:nvPicPr>
          <p:cNvPr id="11" name="Picture 10">
            <a:extLst>
              <a:ext uri="{FF2B5EF4-FFF2-40B4-BE49-F238E27FC236}">
                <a16:creationId xmlns:a16="http://schemas.microsoft.com/office/drawing/2014/main" id="{D0BA52FF-55B7-0E0F-B4E1-D603421EE3D9}"/>
              </a:ext>
            </a:extLst>
          </p:cNvPr>
          <p:cNvPicPr>
            <a:picLocks noChangeAspect="1"/>
          </p:cNvPicPr>
          <p:nvPr/>
        </p:nvPicPr>
        <p:blipFill>
          <a:blip r:embed="rId2"/>
          <a:stretch>
            <a:fillRect/>
          </a:stretch>
        </p:blipFill>
        <p:spPr>
          <a:xfrm>
            <a:off x="5334001" y="1447800"/>
            <a:ext cx="6660786" cy="4543539"/>
          </a:xfrm>
          <a:prstGeom prst="rect">
            <a:avLst/>
          </a:prstGeom>
        </p:spPr>
      </p:pic>
    </p:spTree>
    <p:extLst>
      <p:ext uri="{BB962C8B-B14F-4D97-AF65-F5344CB8AC3E}">
        <p14:creationId xmlns:p14="http://schemas.microsoft.com/office/powerpoint/2010/main" val="30866607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1D7-7969-FB05-7B37-753BE8C65355}"/>
              </a:ext>
            </a:extLst>
          </p:cNvPr>
          <p:cNvSpPr>
            <a:spLocks noGrp="1"/>
          </p:cNvSpPr>
          <p:nvPr>
            <p:ph type="title"/>
          </p:nvPr>
        </p:nvSpPr>
        <p:spPr>
          <a:xfrm>
            <a:off x="203200" y="533400"/>
            <a:ext cx="10464800" cy="685800"/>
          </a:xfrm>
        </p:spPr>
        <p:txBody>
          <a:bodyPr>
            <a:normAutofit fontScale="90000"/>
          </a:bodyPr>
          <a:lstStyle/>
          <a:p>
            <a:r>
              <a:rPr lang="en-US" b="1" i="0" dirty="0">
                <a:solidFill>
                  <a:srgbClr val="292929"/>
                </a:solidFill>
                <a:effectLst/>
                <a:latin typeface="sohne"/>
              </a:rPr>
              <a:t>Heuristic evaluation of Swayam application </a:t>
            </a:r>
            <a:br>
              <a:rPr lang="en-US" b="1" i="0" dirty="0">
                <a:solidFill>
                  <a:srgbClr val="292929"/>
                </a:solidFill>
                <a:effectLst/>
                <a:latin typeface="sohne"/>
              </a:rPr>
            </a:br>
            <a:r>
              <a:rPr lang="en-US" b="1" i="0" dirty="0">
                <a:solidFill>
                  <a:srgbClr val="292929"/>
                </a:solidFill>
                <a:effectLst/>
                <a:latin typeface="sohne"/>
              </a:rPr>
              <a:t>— a UX case study</a:t>
            </a:r>
            <a:br>
              <a:rPr lang="en-US" b="1" i="0" dirty="0">
                <a:solidFill>
                  <a:srgbClr val="292929"/>
                </a:solidFill>
                <a:effectLst/>
                <a:latin typeface="sohne"/>
              </a:rPr>
            </a:br>
            <a:endParaRPr lang="en-IN" dirty="0"/>
          </a:p>
        </p:txBody>
      </p:sp>
      <p:sp>
        <p:nvSpPr>
          <p:cNvPr id="4" name="Date Placeholder 3">
            <a:extLst>
              <a:ext uri="{FF2B5EF4-FFF2-40B4-BE49-F238E27FC236}">
                <a16:creationId xmlns:a16="http://schemas.microsoft.com/office/drawing/2014/main" id="{3F741BFF-53C2-65BB-31DA-1966BE0FFA10}"/>
              </a:ext>
            </a:extLst>
          </p:cNvPr>
          <p:cNvSpPr>
            <a:spLocks noGrp="1"/>
          </p:cNvSpPr>
          <p:nvPr>
            <p:ph type="dt" sz="half" idx="10"/>
          </p:nvPr>
        </p:nvSpPr>
        <p:spPr/>
        <p:txBody>
          <a:bodyPr/>
          <a:lstStyle/>
          <a:p>
            <a:fld id="{F6C643BA-ACA1-44BF-9071-763295A35907}" type="datetime4">
              <a:rPr lang="en-US" smtClean="0"/>
              <a:t>August 11, 2025</a:t>
            </a:fld>
            <a:endParaRPr lang="en-US"/>
          </a:p>
        </p:txBody>
      </p:sp>
      <p:sp>
        <p:nvSpPr>
          <p:cNvPr id="5" name="Footer Placeholder 4">
            <a:extLst>
              <a:ext uri="{FF2B5EF4-FFF2-40B4-BE49-F238E27FC236}">
                <a16:creationId xmlns:a16="http://schemas.microsoft.com/office/drawing/2014/main" id="{49B8E7A4-790E-2870-BB0D-2D6C23D0223D}"/>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69DC6315-129D-36D6-08BD-C7ACC139C2EA}"/>
              </a:ext>
            </a:extLst>
          </p:cNvPr>
          <p:cNvSpPr>
            <a:spLocks noGrp="1"/>
          </p:cNvSpPr>
          <p:nvPr>
            <p:ph type="sldNum" sz="quarter" idx="12"/>
          </p:nvPr>
        </p:nvSpPr>
        <p:spPr/>
        <p:txBody>
          <a:bodyPr/>
          <a:lstStyle/>
          <a:p>
            <a:fld id="{C4FA3F07-B4E9-4FEB-BC07-B9713C186F28}" type="slidenum">
              <a:rPr lang="en-US" smtClean="0"/>
              <a:pPr/>
              <a:t>25</a:t>
            </a:fld>
            <a:endParaRPr lang="en-US" dirty="0"/>
          </a:p>
        </p:txBody>
      </p:sp>
      <p:sp>
        <p:nvSpPr>
          <p:cNvPr id="7" name="Content Placeholder 6">
            <a:extLst>
              <a:ext uri="{FF2B5EF4-FFF2-40B4-BE49-F238E27FC236}">
                <a16:creationId xmlns:a16="http://schemas.microsoft.com/office/drawing/2014/main" id="{825C23D8-60FF-DB38-08F6-B02835ABDE5A}"/>
              </a:ext>
            </a:extLst>
          </p:cNvPr>
          <p:cNvSpPr>
            <a:spLocks noGrp="1"/>
          </p:cNvSpPr>
          <p:nvPr>
            <p:ph idx="1"/>
          </p:nvPr>
        </p:nvSpPr>
        <p:spPr>
          <a:xfrm>
            <a:off x="164556" y="1371600"/>
            <a:ext cx="4559844" cy="4800600"/>
          </a:xfrm>
        </p:spPr>
        <p:txBody>
          <a:bodyPr/>
          <a:lstStyle/>
          <a:p>
            <a:pPr marL="0" indent="0" algn="l">
              <a:buNone/>
            </a:pPr>
            <a:r>
              <a:rPr lang="en-US" b="1" i="0" dirty="0">
                <a:solidFill>
                  <a:srgbClr val="292929"/>
                </a:solidFill>
                <a:effectLst/>
                <a:latin typeface="sohne"/>
              </a:rPr>
              <a:t>6. Recognition rather than recall</a:t>
            </a:r>
          </a:p>
          <a:p>
            <a:pPr marL="0" indent="0" algn="l">
              <a:buNone/>
            </a:pPr>
            <a:r>
              <a:rPr lang="en-US" b="0" i="0" dirty="0">
                <a:solidFill>
                  <a:srgbClr val="292929"/>
                </a:solidFill>
                <a:effectLst/>
                <a:latin typeface="charter"/>
              </a:rPr>
              <a:t>The “Search” in Swayam minimizes the memory load of users by making options, history, and visible.</a:t>
            </a:r>
          </a:p>
          <a:p>
            <a:pPr marL="0" indent="0" algn="l">
              <a:buNone/>
            </a:pPr>
            <a:r>
              <a:rPr lang="en-US" b="1" i="0" dirty="0">
                <a:solidFill>
                  <a:srgbClr val="292929"/>
                </a:solidFill>
                <a:effectLst/>
                <a:latin typeface="charter"/>
              </a:rPr>
              <a:t>Heuristic Violated: No</a:t>
            </a:r>
            <a:endParaRPr lang="en-US" b="0" i="0" dirty="0">
              <a:solidFill>
                <a:srgbClr val="292929"/>
              </a:solidFill>
              <a:effectLst/>
              <a:latin typeface="charter"/>
            </a:endParaRPr>
          </a:p>
          <a:p>
            <a:endParaRPr lang="en-IN" dirty="0"/>
          </a:p>
        </p:txBody>
      </p:sp>
      <p:pic>
        <p:nvPicPr>
          <p:cNvPr id="10" name="Picture 9">
            <a:extLst>
              <a:ext uri="{FF2B5EF4-FFF2-40B4-BE49-F238E27FC236}">
                <a16:creationId xmlns:a16="http://schemas.microsoft.com/office/drawing/2014/main" id="{FD06921D-6CBB-179B-FF2E-24738CC0CCAC}"/>
              </a:ext>
            </a:extLst>
          </p:cNvPr>
          <p:cNvPicPr>
            <a:picLocks noChangeAspect="1"/>
          </p:cNvPicPr>
          <p:nvPr/>
        </p:nvPicPr>
        <p:blipFill>
          <a:blip r:embed="rId2"/>
          <a:stretch>
            <a:fillRect/>
          </a:stretch>
        </p:blipFill>
        <p:spPr>
          <a:xfrm>
            <a:off x="4724400" y="1371600"/>
            <a:ext cx="7324815" cy="4800600"/>
          </a:xfrm>
          <a:prstGeom prst="rect">
            <a:avLst/>
          </a:prstGeom>
        </p:spPr>
      </p:pic>
    </p:spTree>
    <p:extLst>
      <p:ext uri="{BB962C8B-B14F-4D97-AF65-F5344CB8AC3E}">
        <p14:creationId xmlns:p14="http://schemas.microsoft.com/office/powerpoint/2010/main" val="1484415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1D7-7969-FB05-7B37-753BE8C65355}"/>
              </a:ext>
            </a:extLst>
          </p:cNvPr>
          <p:cNvSpPr>
            <a:spLocks noGrp="1"/>
          </p:cNvSpPr>
          <p:nvPr>
            <p:ph type="title"/>
          </p:nvPr>
        </p:nvSpPr>
        <p:spPr>
          <a:xfrm>
            <a:off x="203200" y="533400"/>
            <a:ext cx="10464800" cy="685800"/>
          </a:xfrm>
        </p:spPr>
        <p:txBody>
          <a:bodyPr>
            <a:normAutofit fontScale="90000"/>
          </a:bodyPr>
          <a:lstStyle/>
          <a:p>
            <a:r>
              <a:rPr lang="en-US" b="1" i="0" dirty="0">
                <a:solidFill>
                  <a:srgbClr val="292929"/>
                </a:solidFill>
                <a:effectLst/>
                <a:latin typeface="sohne"/>
              </a:rPr>
              <a:t>Heuristic evaluation of Swayam application </a:t>
            </a:r>
            <a:br>
              <a:rPr lang="en-US" b="1" i="0" dirty="0">
                <a:solidFill>
                  <a:srgbClr val="292929"/>
                </a:solidFill>
                <a:effectLst/>
                <a:latin typeface="sohne"/>
              </a:rPr>
            </a:br>
            <a:r>
              <a:rPr lang="en-US" b="1" i="0" dirty="0">
                <a:solidFill>
                  <a:srgbClr val="292929"/>
                </a:solidFill>
                <a:effectLst/>
                <a:latin typeface="sohne"/>
              </a:rPr>
              <a:t>— a UX case study</a:t>
            </a:r>
            <a:br>
              <a:rPr lang="en-US" b="1" i="0" dirty="0">
                <a:solidFill>
                  <a:srgbClr val="292929"/>
                </a:solidFill>
                <a:effectLst/>
                <a:latin typeface="sohne"/>
              </a:rPr>
            </a:br>
            <a:endParaRPr lang="en-IN" dirty="0"/>
          </a:p>
        </p:txBody>
      </p:sp>
      <p:sp>
        <p:nvSpPr>
          <p:cNvPr id="4" name="Date Placeholder 3">
            <a:extLst>
              <a:ext uri="{FF2B5EF4-FFF2-40B4-BE49-F238E27FC236}">
                <a16:creationId xmlns:a16="http://schemas.microsoft.com/office/drawing/2014/main" id="{3F741BFF-53C2-65BB-31DA-1966BE0FFA10}"/>
              </a:ext>
            </a:extLst>
          </p:cNvPr>
          <p:cNvSpPr>
            <a:spLocks noGrp="1"/>
          </p:cNvSpPr>
          <p:nvPr>
            <p:ph type="dt" sz="half" idx="10"/>
          </p:nvPr>
        </p:nvSpPr>
        <p:spPr/>
        <p:txBody>
          <a:bodyPr/>
          <a:lstStyle/>
          <a:p>
            <a:fld id="{F6C643BA-ACA1-44BF-9071-763295A35907}" type="datetime4">
              <a:rPr lang="en-US" smtClean="0"/>
              <a:t>August 11, 2025</a:t>
            </a:fld>
            <a:endParaRPr lang="en-US"/>
          </a:p>
        </p:txBody>
      </p:sp>
      <p:sp>
        <p:nvSpPr>
          <p:cNvPr id="5" name="Footer Placeholder 4">
            <a:extLst>
              <a:ext uri="{FF2B5EF4-FFF2-40B4-BE49-F238E27FC236}">
                <a16:creationId xmlns:a16="http://schemas.microsoft.com/office/drawing/2014/main" id="{49B8E7A4-790E-2870-BB0D-2D6C23D0223D}"/>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69DC6315-129D-36D6-08BD-C7ACC139C2EA}"/>
              </a:ext>
            </a:extLst>
          </p:cNvPr>
          <p:cNvSpPr>
            <a:spLocks noGrp="1"/>
          </p:cNvSpPr>
          <p:nvPr>
            <p:ph type="sldNum" sz="quarter" idx="12"/>
          </p:nvPr>
        </p:nvSpPr>
        <p:spPr/>
        <p:txBody>
          <a:bodyPr/>
          <a:lstStyle/>
          <a:p>
            <a:fld id="{C4FA3F07-B4E9-4FEB-BC07-B9713C186F28}" type="slidenum">
              <a:rPr lang="en-US" smtClean="0"/>
              <a:pPr/>
              <a:t>26</a:t>
            </a:fld>
            <a:endParaRPr lang="en-US" dirty="0"/>
          </a:p>
        </p:txBody>
      </p:sp>
      <p:sp>
        <p:nvSpPr>
          <p:cNvPr id="7" name="Content Placeholder 6">
            <a:extLst>
              <a:ext uri="{FF2B5EF4-FFF2-40B4-BE49-F238E27FC236}">
                <a16:creationId xmlns:a16="http://schemas.microsoft.com/office/drawing/2014/main" id="{825C23D8-60FF-DB38-08F6-B02835ABDE5A}"/>
              </a:ext>
            </a:extLst>
          </p:cNvPr>
          <p:cNvSpPr>
            <a:spLocks noGrp="1"/>
          </p:cNvSpPr>
          <p:nvPr>
            <p:ph idx="1"/>
          </p:nvPr>
        </p:nvSpPr>
        <p:spPr>
          <a:xfrm>
            <a:off x="164556" y="1371600"/>
            <a:ext cx="4788444" cy="4800600"/>
          </a:xfrm>
        </p:spPr>
        <p:txBody>
          <a:bodyPr/>
          <a:lstStyle/>
          <a:p>
            <a:pPr marL="0" indent="0" algn="l">
              <a:buNone/>
            </a:pPr>
            <a:r>
              <a:rPr lang="en-US" b="1" i="0" dirty="0">
                <a:solidFill>
                  <a:srgbClr val="292929"/>
                </a:solidFill>
                <a:effectLst/>
                <a:latin typeface="sohne"/>
              </a:rPr>
              <a:t>7. Flexibility and efficiency of use</a:t>
            </a:r>
          </a:p>
          <a:p>
            <a:pPr marL="0" indent="0" algn="l">
              <a:buNone/>
            </a:pPr>
            <a:r>
              <a:rPr lang="en-US" b="0" i="0" dirty="0">
                <a:solidFill>
                  <a:srgbClr val="292929"/>
                </a:solidFill>
                <a:effectLst/>
                <a:latin typeface="charter"/>
              </a:rPr>
              <a:t>While a novice user can easily add </a:t>
            </a:r>
            <a:r>
              <a:rPr lang="en-US" b="0" i="0" dirty="0" err="1">
                <a:solidFill>
                  <a:srgbClr val="292929"/>
                </a:solidFill>
                <a:effectLst/>
                <a:latin typeface="charter"/>
              </a:rPr>
              <a:t>coursein</a:t>
            </a:r>
            <a:r>
              <a:rPr lang="en-US" b="0" i="0" dirty="0">
                <a:solidFill>
                  <a:srgbClr val="292929"/>
                </a:solidFill>
                <a:effectLst/>
                <a:latin typeface="charter"/>
              </a:rPr>
              <a:t> the default manner, an experienced user can always refine the search by adding filters like duration and type of Course.</a:t>
            </a:r>
          </a:p>
          <a:p>
            <a:pPr marL="0" indent="0" algn="l">
              <a:buNone/>
            </a:pPr>
            <a:endParaRPr lang="en-US" b="1" i="0" dirty="0">
              <a:solidFill>
                <a:srgbClr val="292929"/>
              </a:solidFill>
              <a:effectLst/>
              <a:latin typeface="charter"/>
            </a:endParaRPr>
          </a:p>
          <a:p>
            <a:pPr marL="0" indent="0" algn="l">
              <a:buNone/>
            </a:pPr>
            <a:r>
              <a:rPr lang="en-US" b="1" i="0" dirty="0">
                <a:solidFill>
                  <a:srgbClr val="292929"/>
                </a:solidFill>
                <a:effectLst/>
                <a:latin typeface="charter"/>
              </a:rPr>
              <a:t>Heuristic Violated: No</a:t>
            </a:r>
            <a:endParaRPr lang="en-US" b="0" i="0" dirty="0">
              <a:solidFill>
                <a:srgbClr val="292929"/>
              </a:solidFill>
              <a:effectLst/>
              <a:latin typeface="charter"/>
            </a:endParaRPr>
          </a:p>
          <a:p>
            <a:endParaRPr lang="en-IN" dirty="0"/>
          </a:p>
        </p:txBody>
      </p:sp>
      <p:pic>
        <p:nvPicPr>
          <p:cNvPr id="8" name="Picture 7">
            <a:extLst>
              <a:ext uri="{FF2B5EF4-FFF2-40B4-BE49-F238E27FC236}">
                <a16:creationId xmlns:a16="http://schemas.microsoft.com/office/drawing/2014/main" id="{BB3E5960-0825-639A-5D47-18215939672D}"/>
              </a:ext>
            </a:extLst>
          </p:cNvPr>
          <p:cNvPicPr>
            <a:picLocks noChangeAspect="1"/>
          </p:cNvPicPr>
          <p:nvPr/>
        </p:nvPicPr>
        <p:blipFill>
          <a:blip r:embed="rId2"/>
          <a:stretch>
            <a:fillRect/>
          </a:stretch>
        </p:blipFill>
        <p:spPr>
          <a:xfrm>
            <a:off x="5029199" y="1398494"/>
            <a:ext cx="6965587" cy="4773705"/>
          </a:xfrm>
          <a:prstGeom prst="rect">
            <a:avLst/>
          </a:prstGeom>
        </p:spPr>
      </p:pic>
    </p:spTree>
    <p:extLst>
      <p:ext uri="{BB962C8B-B14F-4D97-AF65-F5344CB8AC3E}">
        <p14:creationId xmlns:p14="http://schemas.microsoft.com/office/powerpoint/2010/main" val="38396178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1D7-7969-FB05-7B37-753BE8C65355}"/>
              </a:ext>
            </a:extLst>
          </p:cNvPr>
          <p:cNvSpPr>
            <a:spLocks noGrp="1"/>
          </p:cNvSpPr>
          <p:nvPr>
            <p:ph type="title"/>
          </p:nvPr>
        </p:nvSpPr>
        <p:spPr>
          <a:xfrm>
            <a:off x="203200" y="533400"/>
            <a:ext cx="10464800" cy="685800"/>
          </a:xfrm>
        </p:spPr>
        <p:txBody>
          <a:bodyPr>
            <a:normAutofit fontScale="90000"/>
          </a:bodyPr>
          <a:lstStyle/>
          <a:p>
            <a:r>
              <a:rPr lang="en-US" b="1" i="0" dirty="0">
                <a:solidFill>
                  <a:srgbClr val="292929"/>
                </a:solidFill>
                <a:effectLst/>
                <a:latin typeface="sohne"/>
              </a:rPr>
              <a:t>Heuristic evaluation of Swayam application </a:t>
            </a:r>
            <a:br>
              <a:rPr lang="en-US" b="1" i="0" dirty="0">
                <a:solidFill>
                  <a:srgbClr val="292929"/>
                </a:solidFill>
                <a:effectLst/>
                <a:latin typeface="sohne"/>
              </a:rPr>
            </a:br>
            <a:r>
              <a:rPr lang="en-US" b="1" i="0" dirty="0">
                <a:solidFill>
                  <a:srgbClr val="292929"/>
                </a:solidFill>
                <a:effectLst/>
                <a:latin typeface="sohne"/>
              </a:rPr>
              <a:t>— a UX case study</a:t>
            </a:r>
            <a:br>
              <a:rPr lang="en-US" b="1" i="0" dirty="0">
                <a:solidFill>
                  <a:srgbClr val="292929"/>
                </a:solidFill>
                <a:effectLst/>
                <a:latin typeface="sohne"/>
              </a:rPr>
            </a:br>
            <a:endParaRPr lang="en-IN" dirty="0"/>
          </a:p>
        </p:txBody>
      </p:sp>
      <p:sp>
        <p:nvSpPr>
          <p:cNvPr id="4" name="Date Placeholder 3">
            <a:extLst>
              <a:ext uri="{FF2B5EF4-FFF2-40B4-BE49-F238E27FC236}">
                <a16:creationId xmlns:a16="http://schemas.microsoft.com/office/drawing/2014/main" id="{3F741BFF-53C2-65BB-31DA-1966BE0FFA10}"/>
              </a:ext>
            </a:extLst>
          </p:cNvPr>
          <p:cNvSpPr>
            <a:spLocks noGrp="1"/>
          </p:cNvSpPr>
          <p:nvPr>
            <p:ph type="dt" sz="half" idx="10"/>
          </p:nvPr>
        </p:nvSpPr>
        <p:spPr/>
        <p:txBody>
          <a:bodyPr/>
          <a:lstStyle/>
          <a:p>
            <a:fld id="{F6C643BA-ACA1-44BF-9071-763295A35907}" type="datetime4">
              <a:rPr lang="en-US" smtClean="0"/>
              <a:t>August 11, 2025</a:t>
            </a:fld>
            <a:endParaRPr lang="en-US"/>
          </a:p>
        </p:txBody>
      </p:sp>
      <p:sp>
        <p:nvSpPr>
          <p:cNvPr id="5" name="Footer Placeholder 4">
            <a:extLst>
              <a:ext uri="{FF2B5EF4-FFF2-40B4-BE49-F238E27FC236}">
                <a16:creationId xmlns:a16="http://schemas.microsoft.com/office/drawing/2014/main" id="{49B8E7A4-790E-2870-BB0D-2D6C23D0223D}"/>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69DC6315-129D-36D6-08BD-C7ACC139C2EA}"/>
              </a:ext>
            </a:extLst>
          </p:cNvPr>
          <p:cNvSpPr>
            <a:spLocks noGrp="1"/>
          </p:cNvSpPr>
          <p:nvPr>
            <p:ph type="sldNum" sz="quarter" idx="12"/>
          </p:nvPr>
        </p:nvSpPr>
        <p:spPr/>
        <p:txBody>
          <a:bodyPr/>
          <a:lstStyle/>
          <a:p>
            <a:fld id="{C4FA3F07-B4E9-4FEB-BC07-B9713C186F28}" type="slidenum">
              <a:rPr lang="en-US" smtClean="0"/>
              <a:pPr/>
              <a:t>27</a:t>
            </a:fld>
            <a:endParaRPr lang="en-US" dirty="0"/>
          </a:p>
        </p:txBody>
      </p:sp>
      <p:sp>
        <p:nvSpPr>
          <p:cNvPr id="7" name="Content Placeholder 6">
            <a:extLst>
              <a:ext uri="{FF2B5EF4-FFF2-40B4-BE49-F238E27FC236}">
                <a16:creationId xmlns:a16="http://schemas.microsoft.com/office/drawing/2014/main" id="{825C23D8-60FF-DB38-08F6-B02835ABDE5A}"/>
              </a:ext>
            </a:extLst>
          </p:cNvPr>
          <p:cNvSpPr>
            <a:spLocks noGrp="1"/>
          </p:cNvSpPr>
          <p:nvPr>
            <p:ph idx="1"/>
          </p:nvPr>
        </p:nvSpPr>
        <p:spPr>
          <a:xfrm>
            <a:off x="164556" y="1371600"/>
            <a:ext cx="4788444" cy="4800600"/>
          </a:xfrm>
        </p:spPr>
        <p:txBody>
          <a:bodyPr/>
          <a:lstStyle/>
          <a:p>
            <a:pPr marL="0" indent="0" algn="l">
              <a:buNone/>
            </a:pPr>
            <a:r>
              <a:rPr lang="en-US" b="1" i="0" dirty="0">
                <a:solidFill>
                  <a:srgbClr val="292929"/>
                </a:solidFill>
                <a:effectLst/>
                <a:latin typeface="sohne"/>
              </a:rPr>
              <a:t>8. Aesthetic and minimalist design</a:t>
            </a:r>
          </a:p>
          <a:p>
            <a:pPr algn="l"/>
            <a:r>
              <a:rPr lang="en-US" b="0" i="0" dirty="0">
                <a:solidFill>
                  <a:srgbClr val="292929"/>
                </a:solidFill>
                <a:effectLst/>
                <a:latin typeface="charter"/>
              </a:rPr>
              <a:t>While searching for the courses, The filters display too many options making the users confused about the selection of the course.</a:t>
            </a:r>
          </a:p>
          <a:p>
            <a:pPr algn="l"/>
            <a:r>
              <a:rPr lang="en-US" b="0" i="0" dirty="0">
                <a:solidFill>
                  <a:srgbClr val="292929"/>
                </a:solidFill>
                <a:effectLst/>
                <a:latin typeface="charter"/>
              </a:rPr>
              <a:t>There are too many filter options displaying irrelevant information and leaving users in a confused state.</a:t>
            </a:r>
          </a:p>
          <a:p>
            <a:pPr algn="l"/>
            <a:r>
              <a:rPr lang="en-US" b="1" i="0" dirty="0">
                <a:solidFill>
                  <a:srgbClr val="292929"/>
                </a:solidFill>
                <a:effectLst/>
                <a:latin typeface="charter"/>
              </a:rPr>
              <a:t>Heuristic Violated: Yes</a:t>
            </a:r>
            <a:endParaRPr lang="en-US" b="0" i="0" dirty="0">
              <a:solidFill>
                <a:srgbClr val="292929"/>
              </a:solidFill>
              <a:effectLst/>
              <a:latin typeface="charter"/>
            </a:endParaRPr>
          </a:p>
          <a:p>
            <a:endParaRPr lang="en-IN" dirty="0"/>
          </a:p>
        </p:txBody>
      </p:sp>
      <p:pic>
        <p:nvPicPr>
          <p:cNvPr id="12" name="Picture 11">
            <a:extLst>
              <a:ext uri="{FF2B5EF4-FFF2-40B4-BE49-F238E27FC236}">
                <a16:creationId xmlns:a16="http://schemas.microsoft.com/office/drawing/2014/main" id="{35596C64-A7B2-574A-5F5B-0B7D2A7EE86F}"/>
              </a:ext>
            </a:extLst>
          </p:cNvPr>
          <p:cNvPicPr>
            <a:picLocks noChangeAspect="1"/>
          </p:cNvPicPr>
          <p:nvPr/>
        </p:nvPicPr>
        <p:blipFill>
          <a:blip r:embed="rId2"/>
          <a:stretch>
            <a:fillRect/>
          </a:stretch>
        </p:blipFill>
        <p:spPr>
          <a:xfrm>
            <a:off x="4953000" y="1398495"/>
            <a:ext cx="7074444" cy="4621305"/>
          </a:xfrm>
          <a:prstGeom prst="rect">
            <a:avLst/>
          </a:prstGeom>
        </p:spPr>
      </p:pic>
    </p:spTree>
    <p:extLst>
      <p:ext uri="{BB962C8B-B14F-4D97-AF65-F5344CB8AC3E}">
        <p14:creationId xmlns:p14="http://schemas.microsoft.com/office/powerpoint/2010/main" val="9028572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1D7-7969-FB05-7B37-753BE8C65355}"/>
              </a:ext>
            </a:extLst>
          </p:cNvPr>
          <p:cNvSpPr>
            <a:spLocks noGrp="1"/>
          </p:cNvSpPr>
          <p:nvPr>
            <p:ph type="title"/>
          </p:nvPr>
        </p:nvSpPr>
        <p:spPr>
          <a:xfrm>
            <a:off x="203200" y="533400"/>
            <a:ext cx="10464800" cy="685800"/>
          </a:xfrm>
        </p:spPr>
        <p:txBody>
          <a:bodyPr>
            <a:normAutofit fontScale="90000"/>
          </a:bodyPr>
          <a:lstStyle/>
          <a:p>
            <a:r>
              <a:rPr lang="en-US" b="1" i="0" dirty="0">
                <a:solidFill>
                  <a:srgbClr val="292929"/>
                </a:solidFill>
                <a:effectLst/>
                <a:latin typeface="sohne"/>
              </a:rPr>
              <a:t>Heuristic evaluation of Swayam application </a:t>
            </a:r>
            <a:br>
              <a:rPr lang="en-US" b="1" i="0" dirty="0">
                <a:solidFill>
                  <a:srgbClr val="292929"/>
                </a:solidFill>
                <a:effectLst/>
                <a:latin typeface="sohne"/>
              </a:rPr>
            </a:br>
            <a:r>
              <a:rPr lang="en-US" b="1" i="0" dirty="0">
                <a:solidFill>
                  <a:srgbClr val="292929"/>
                </a:solidFill>
                <a:effectLst/>
                <a:latin typeface="sohne"/>
              </a:rPr>
              <a:t>— a UX case study</a:t>
            </a:r>
            <a:br>
              <a:rPr lang="en-US" b="1" i="0" dirty="0">
                <a:solidFill>
                  <a:srgbClr val="292929"/>
                </a:solidFill>
                <a:effectLst/>
                <a:latin typeface="sohne"/>
              </a:rPr>
            </a:br>
            <a:endParaRPr lang="en-IN" dirty="0"/>
          </a:p>
        </p:txBody>
      </p:sp>
      <p:sp>
        <p:nvSpPr>
          <p:cNvPr id="4" name="Date Placeholder 3">
            <a:extLst>
              <a:ext uri="{FF2B5EF4-FFF2-40B4-BE49-F238E27FC236}">
                <a16:creationId xmlns:a16="http://schemas.microsoft.com/office/drawing/2014/main" id="{3F741BFF-53C2-65BB-31DA-1966BE0FFA10}"/>
              </a:ext>
            </a:extLst>
          </p:cNvPr>
          <p:cNvSpPr>
            <a:spLocks noGrp="1"/>
          </p:cNvSpPr>
          <p:nvPr>
            <p:ph type="dt" sz="half" idx="10"/>
          </p:nvPr>
        </p:nvSpPr>
        <p:spPr/>
        <p:txBody>
          <a:bodyPr/>
          <a:lstStyle/>
          <a:p>
            <a:fld id="{F6C643BA-ACA1-44BF-9071-763295A35907}" type="datetime4">
              <a:rPr lang="en-US" smtClean="0"/>
              <a:t>August 11, 2025</a:t>
            </a:fld>
            <a:endParaRPr lang="en-US"/>
          </a:p>
        </p:txBody>
      </p:sp>
      <p:sp>
        <p:nvSpPr>
          <p:cNvPr id="5" name="Footer Placeholder 4">
            <a:extLst>
              <a:ext uri="{FF2B5EF4-FFF2-40B4-BE49-F238E27FC236}">
                <a16:creationId xmlns:a16="http://schemas.microsoft.com/office/drawing/2014/main" id="{49B8E7A4-790E-2870-BB0D-2D6C23D0223D}"/>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69DC6315-129D-36D6-08BD-C7ACC139C2EA}"/>
              </a:ext>
            </a:extLst>
          </p:cNvPr>
          <p:cNvSpPr>
            <a:spLocks noGrp="1"/>
          </p:cNvSpPr>
          <p:nvPr>
            <p:ph type="sldNum" sz="quarter" idx="12"/>
          </p:nvPr>
        </p:nvSpPr>
        <p:spPr/>
        <p:txBody>
          <a:bodyPr/>
          <a:lstStyle/>
          <a:p>
            <a:fld id="{C4FA3F07-B4E9-4FEB-BC07-B9713C186F28}" type="slidenum">
              <a:rPr lang="en-US" smtClean="0"/>
              <a:pPr/>
              <a:t>28</a:t>
            </a:fld>
            <a:endParaRPr lang="en-US" dirty="0"/>
          </a:p>
        </p:txBody>
      </p:sp>
      <p:sp>
        <p:nvSpPr>
          <p:cNvPr id="7" name="Content Placeholder 6">
            <a:extLst>
              <a:ext uri="{FF2B5EF4-FFF2-40B4-BE49-F238E27FC236}">
                <a16:creationId xmlns:a16="http://schemas.microsoft.com/office/drawing/2014/main" id="{825C23D8-60FF-DB38-08F6-B02835ABDE5A}"/>
              </a:ext>
            </a:extLst>
          </p:cNvPr>
          <p:cNvSpPr>
            <a:spLocks noGrp="1"/>
          </p:cNvSpPr>
          <p:nvPr>
            <p:ph idx="1"/>
          </p:nvPr>
        </p:nvSpPr>
        <p:spPr>
          <a:xfrm>
            <a:off x="164556" y="1371600"/>
            <a:ext cx="4940844" cy="4800600"/>
          </a:xfrm>
        </p:spPr>
        <p:txBody>
          <a:bodyPr/>
          <a:lstStyle/>
          <a:p>
            <a:pPr marL="0" indent="0" algn="l">
              <a:buNone/>
            </a:pPr>
            <a:r>
              <a:rPr lang="en-US" b="1" i="0" dirty="0">
                <a:solidFill>
                  <a:srgbClr val="292929"/>
                </a:solidFill>
                <a:effectLst/>
                <a:latin typeface="sohne"/>
              </a:rPr>
              <a:t>9. Help users recognize, diagnose, and recover from errors</a:t>
            </a:r>
          </a:p>
          <a:p>
            <a:pPr marL="0" indent="0" algn="l">
              <a:buNone/>
            </a:pPr>
            <a:r>
              <a:rPr lang="en-US" b="0" i="0" dirty="0">
                <a:solidFill>
                  <a:srgbClr val="292929"/>
                </a:solidFill>
                <a:effectLst/>
                <a:latin typeface="charter"/>
              </a:rPr>
              <a:t>If a user searches for the course when the enrollment period is over, then no courses will be open and notify the user that No courses are found also on the same page next tab, the application gives information about the Ongoing courses for which enrollment is closed to the users so that they do not panic and are satisfied of being informed that enrollment is closed.</a:t>
            </a:r>
          </a:p>
          <a:p>
            <a:pPr algn="l"/>
            <a:r>
              <a:rPr lang="en-US" b="1" i="0" dirty="0">
                <a:solidFill>
                  <a:srgbClr val="292929"/>
                </a:solidFill>
                <a:effectLst/>
                <a:latin typeface="charter"/>
              </a:rPr>
              <a:t>Heuristic Violated: No</a:t>
            </a:r>
            <a:endParaRPr lang="en-US" b="0" i="0" dirty="0">
              <a:solidFill>
                <a:srgbClr val="292929"/>
              </a:solidFill>
              <a:effectLst/>
              <a:latin typeface="charter"/>
            </a:endParaRPr>
          </a:p>
          <a:p>
            <a:pPr marL="0" indent="0" algn="l">
              <a:buNone/>
            </a:pPr>
            <a:endParaRPr lang="en-US" b="1" i="0" dirty="0">
              <a:solidFill>
                <a:srgbClr val="292929"/>
              </a:solidFill>
              <a:effectLst/>
              <a:latin typeface="sohne"/>
            </a:endParaRPr>
          </a:p>
          <a:p>
            <a:endParaRPr lang="en-IN" dirty="0"/>
          </a:p>
        </p:txBody>
      </p:sp>
      <p:pic>
        <p:nvPicPr>
          <p:cNvPr id="8" name="Picture 7">
            <a:extLst>
              <a:ext uri="{FF2B5EF4-FFF2-40B4-BE49-F238E27FC236}">
                <a16:creationId xmlns:a16="http://schemas.microsoft.com/office/drawing/2014/main" id="{BEC649ED-7B04-FDB1-131F-00CC241E4ACB}"/>
              </a:ext>
            </a:extLst>
          </p:cNvPr>
          <p:cNvPicPr>
            <a:picLocks noChangeAspect="1"/>
          </p:cNvPicPr>
          <p:nvPr/>
        </p:nvPicPr>
        <p:blipFill>
          <a:blip r:embed="rId2"/>
          <a:stretch>
            <a:fillRect/>
          </a:stretch>
        </p:blipFill>
        <p:spPr>
          <a:xfrm>
            <a:off x="5257800" y="1524000"/>
            <a:ext cx="6802300" cy="4235668"/>
          </a:xfrm>
          <a:prstGeom prst="rect">
            <a:avLst/>
          </a:prstGeom>
        </p:spPr>
      </p:pic>
    </p:spTree>
    <p:extLst>
      <p:ext uri="{BB962C8B-B14F-4D97-AF65-F5344CB8AC3E}">
        <p14:creationId xmlns:p14="http://schemas.microsoft.com/office/powerpoint/2010/main" val="24137213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1D7-7969-FB05-7B37-753BE8C65355}"/>
              </a:ext>
            </a:extLst>
          </p:cNvPr>
          <p:cNvSpPr>
            <a:spLocks noGrp="1"/>
          </p:cNvSpPr>
          <p:nvPr>
            <p:ph type="title"/>
          </p:nvPr>
        </p:nvSpPr>
        <p:spPr>
          <a:xfrm>
            <a:off x="203200" y="533400"/>
            <a:ext cx="10464800" cy="685800"/>
          </a:xfrm>
        </p:spPr>
        <p:txBody>
          <a:bodyPr>
            <a:normAutofit fontScale="90000"/>
          </a:bodyPr>
          <a:lstStyle/>
          <a:p>
            <a:r>
              <a:rPr lang="en-US" b="1" i="0" dirty="0">
                <a:solidFill>
                  <a:srgbClr val="292929"/>
                </a:solidFill>
                <a:effectLst/>
                <a:latin typeface="sohne"/>
              </a:rPr>
              <a:t>Heuristic evaluation of Swayam application </a:t>
            </a:r>
            <a:br>
              <a:rPr lang="en-US" b="1" i="0" dirty="0">
                <a:solidFill>
                  <a:srgbClr val="292929"/>
                </a:solidFill>
                <a:effectLst/>
                <a:latin typeface="sohne"/>
              </a:rPr>
            </a:br>
            <a:r>
              <a:rPr lang="en-US" b="1" i="0" dirty="0">
                <a:solidFill>
                  <a:srgbClr val="292929"/>
                </a:solidFill>
                <a:effectLst/>
                <a:latin typeface="sohne"/>
              </a:rPr>
              <a:t>— a UX case study</a:t>
            </a:r>
            <a:br>
              <a:rPr lang="en-US" b="1" i="0" dirty="0">
                <a:solidFill>
                  <a:srgbClr val="292929"/>
                </a:solidFill>
                <a:effectLst/>
                <a:latin typeface="sohne"/>
              </a:rPr>
            </a:br>
            <a:endParaRPr lang="en-IN" dirty="0"/>
          </a:p>
        </p:txBody>
      </p:sp>
      <p:sp>
        <p:nvSpPr>
          <p:cNvPr id="4" name="Date Placeholder 3">
            <a:extLst>
              <a:ext uri="{FF2B5EF4-FFF2-40B4-BE49-F238E27FC236}">
                <a16:creationId xmlns:a16="http://schemas.microsoft.com/office/drawing/2014/main" id="{3F741BFF-53C2-65BB-31DA-1966BE0FFA10}"/>
              </a:ext>
            </a:extLst>
          </p:cNvPr>
          <p:cNvSpPr>
            <a:spLocks noGrp="1"/>
          </p:cNvSpPr>
          <p:nvPr>
            <p:ph type="dt" sz="half" idx="10"/>
          </p:nvPr>
        </p:nvSpPr>
        <p:spPr/>
        <p:txBody>
          <a:bodyPr/>
          <a:lstStyle/>
          <a:p>
            <a:fld id="{F6C643BA-ACA1-44BF-9071-763295A35907}" type="datetime4">
              <a:rPr lang="en-US" smtClean="0"/>
              <a:t>August 11, 2025</a:t>
            </a:fld>
            <a:endParaRPr lang="en-US"/>
          </a:p>
        </p:txBody>
      </p:sp>
      <p:sp>
        <p:nvSpPr>
          <p:cNvPr id="5" name="Footer Placeholder 4">
            <a:extLst>
              <a:ext uri="{FF2B5EF4-FFF2-40B4-BE49-F238E27FC236}">
                <a16:creationId xmlns:a16="http://schemas.microsoft.com/office/drawing/2014/main" id="{49B8E7A4-790E-2870-BB0D-2D6C23D0223D}"/>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69DC6315-129D-36D6-08BD-C7ACC139C2EA}"/>
              </a:ext>
            </a:extLst>
          </p:cNvPr>
          <p:cNvSpPr>
            <a:spLocks noGrp="1"/>
          </p:cNvSpPr>
          <p:nvPr>
            <p:ph type="sldNum" sz="quarter" idx="12"/>
          </p:nvPr>
        </p:nvSpPr>
        <p:spPr/>
        <p:txBody>
          <a:bodyPr/>
          <a:lstStyle/>
          <a:p>
            <a:fld id="{C4FA3F07-B4E9-4FEB-BC07-B9713C186F28}" type="slidenum">
              <a:rPr lang="en-US" smtClean="0"/>
              <a:pPr/>
              <a:t>29</a:t>
            </a:fld>
            <a:endParaRPr lang="en-US" dirty="0"/>
          </a:p>
        </p:txBody>
      </p:sp>
      <p:sp>
        <p:nvSpPr>
          <p:cNvPr id="7" name="Content Placeholder 6">
            <a:extLst>
              <a:ext uri="{FF2B5EF4-FFF2-40B4-BE49-F238E27FC236}">
                <a16:creationId xmlns:a16="http://schemas.microsoft.com/office/drawing/2014/main" id="{825C23D8-60FF-DB38-08F6-B02835ABDE5A}"/>
              </a:ext>
            </a:extLst>
          </p:cNvPr>
          <p:cNvSpPr>
            <a:spLocks noGrp="1"/>
          </p:cNvSpPr>
          <p:nvPr>
            <p:ph idx="1"/>
          </p:nvPr>
        </p:nvSpPr>
        <p:spPr>
          <a:xfrm>
            <a:off x="164556" y="1371600"/>
            <a:ext cx="3994297" cy="4800600"/>
          </a:xfrm>
        </p:spPr>
        <p:txBody>
          <a:bodyPr/>
          <a:lstStyle/>
          <a:p>
            <a:pPr marL="0" indent="0" algn="l">
              <a:buNone/>
            </a:pPr>
            <a:r>
              <a:rPr lang="en-IN" b="1" i="0" dirty="0">
                <a:solidFill>
                  <a:srgbClr val="292929"/>
                </a:solidFill>
                <a:effectLst/>
                <a:latin typeface="sohne"/>
              </a:rPr>
              <a:t>10. Help and documentation</a:t>
            </a:r>
          </a:p>
          <a:p>
            <a:pPr marL="0" indent="0" algn="l">
              <a:buNone/>
            </a:pPr>
            <a:r>
              <a:rPr lang="en-US" b="0" i="0" dirty="0">
                <a:solidFill>
                  <a:srgbClr val="292929"/>
                </a:solidFill>
                <a:effectLst/>
                <a:latin typeface="charter"/>
              </a:rPr>
              <a:t>Swayam provides customer service that provides help/support to the users with the option of call/message. Also, it has documented the FAQs for users to provide them ease in using the application.</a:t>
            </a:r>
          </a:p>
          <a:p>
            <a:pPr algn="l"/>
            <a:r>
              <a:rPr lang="en-US" b="1" i="0" dirty="0">
                <a:solidFill>
                  <a:srgbClr val="292929"/>
                </a:solidFill>
                <a:effectLst/>
                <a:latin typeface="charter"/>
              </a:rPr>
              <a:t>Heuristic Violated: No</a:t>
            </a:r>
            <a:endParaRPr lang="en-US" b="0" i="0" dirty="0">
              <a:solidFill>
                <a:srgbClr val="292929"/>
              </a:solidFill>
              <a:effectLst/>
              <a:latin typeface="charter"/>
            </a:endParaRPr>
          </a:p>
          <a:p>
            <a:pPr marL="0" indent="0" algn="l">
              <a:buNone/>
            </a:pPr>
            <a:endParaRPr lang="en-IN" b="1" i="0" dirty="0">
              <a:solidFill>
                <a:srgbClr val="292929"/>
              </a:solidFill>
              <a:effectLst/>
              <a:latin typeface="sohne"/>
            </a:endParaRPr>
          </a:p>
          <a:p>
            <a:pPr marL="0" indent="0" algn="l">
              <a:buNone/>
            </a:pPr>
            <a:endParaRPr lang="en-US" b="1" i="0" dirty="0">
              <a:solidFill>
                <a:srgbClr val="292929"/>
              </a:solidFill>
              <a:effectLst/>
              <a:latin typeface="sohne"/>
            </a:endParaRPr>
          </a:p>
          <a:p>
            <a:endParaRPr lang="en-IN" dirty="0"/>
          </a:p>
        </p:txBody>
      </p:sp>
      <p:pic>
        <p:nvPicPr>
          <p:cNvPr id="11" name="Picture 10">
            <a:extLst>
              <a:ext uri="{FF2B5EF4-FFF2-40B4-BE49-F238E27FC236}">
                <a16:creationId xmlns:a16="http://schemas.microsoft.com/office/drawing/2014/main" id="{0DF0FF8F-22F3-E089-386F-CABCBB33EFA5}"/>
              </a:ext>
            </a:extLst>
          </p:cNvPr>
          <p:cNvPicPr>
            <a:picLocks noChangeAspect="1"/>
          </p:cNvPicPr>
          <p:nvPr/>
        </p:nvPicPr>
        <p:blipFill>
          <a:blip r:embed="rId2"/>
          <a:stretch>
            <a:fillRect/>
          </a:stretch>
        </p:blipFill>
        <p:spPr>
          <a:xfrm>
            <a:off x="4147967" y="2638269"/>
            <a:ext cx="6825875" cy="2019404"/>
          </a:xfrm>
          <a:prstGeom prst="rect">
            <a:avLst/>
          </a:prstGeom>
        </p:spPr>
      </p:pic>
      <p:pic>
        <p:nvPicPr>
          <p:cNvPr id="15" name="Picture 14">
            <a:extLst>
              <a:ext uri="{FF2B5EF4-FFF2-40B4-BE49-F238E27FC236}">
                <a16:creationId xmlns:a16="http://schemas.microsoft.com/office/drawing/2014/main" id="{CC8015E0-3E21-96DD-72F5-DCA16E1CD30F}"/>
              </a:ext>
            </a:extLst>
          </p:cNvPr>
          <p:cNvPicPr>
            <a:picLocks noChangeAspect="1"/>
          </p:cNvPicPr>
          <p:nvPr/>
        </p:nvPicPr>
        <p:blipFill>
          <a:blip r:embed="rId3"/>
          <a:stretch>
            <a:fillRect/>
          </a:stretch>
        </p:blipFill>
        <p:spPr>
          <a:xfrm>
            <a:off x="4147967" y="4478264"/>
            <a:ext cx="6089963" cy="1873346"/>
          </a:xfrm>
          <a:prstGeom prst="rect">
            <a:avLst/>
          </a:prstGeom>
        </p:spPr>
      </p:pic>
      <p:pic>
        <p:nvPicPr>
          <p:cNvPr id="17" name="Picture 16">
            <a:extLst>
              <a:ext uri="{FF2B5EF4-FFF2-40B4-BE49-F238E27FC236}">
                <a16:creationId xmlns:a16="http://schemas.microsoft.com/office/drawing/2014/main" id="{70AF966D-8F79-B95C-3EC9-836F77C33711}"/>
              </a:ext>
            </a:extLst>
          </p:cNvPr>
          <p:cNvPicPr>
            <a:picLocks noChangeAspect="1"/>
          </p:cNvPicPr>
          <p:nvPr/>
        </p:nvPicPr>
        <p:blipFill>
          <a:blip r:embed="rId4"/>
          <a:stretch>
            <a:fillRect/>
          </a:stretch>
        </p:blipFill>
        <p:spPr>
          <a:xfrm>
            <a:off x="4158853" y="1268280"/>
            <a:ext cx="7857705" cy="1358970"/>
          </a:xfrm>
          <a:prstGeom prst="rect">
            <a:avLst/>
          </a:prstGeom>
        </p:spPr>
      </p:pic>
      <p:sp>
        <p:nvSpPr>
          <p:cNvPr id="18" name="Arrow: Curved Left 17">
            <a:extLst>
              <a:ext uri="{FF2B5EF4-FFF2-40B4-BE49-F238E27FC236}">
                <a16:creationId xmlns:a16="http://schemas.microsoft.com/office/drawing/2014/main" id="{B265A65B-D398-A827-B024-9B05709CF069}"/>
              </a:ext>
            </a:extLst>
          </p:cNvPr>
          <p:cNvSpPr/>
          <p:nvPr/>
        </p:nvSpPr>
        <p:spPr>
          <a:xfrm>
            <a:off x="10237930" y="3945549"/>
            <a:ext cx="1524000" cy="2019404"/>
          </a:xfrm>
          <a:prstGeom prst="curvedLeftArrow">
            <a:avLst>
              <a:gd name="adj1" fmla="val 22578"/>
              <a:gd name="adj2" fmla="val 42775"/>
              <a:gd name="adj3" fmla="val 297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9" name="Arrow: Curved Left 18">
            <a:extLst>
              <a:ext uri="{FF2B5EF4-FFF2-40B4-BE49-F238E27FC236}">
                <a16:creationId xmlns:a16="http://schemas.microsoft.com/office/drawing/2014/main" id="{BB2C96EB-2D35-CDBB-1719-D45156E4D71D}"/>
              </a:ext>
            </a:extLst>
          </p:cNvPr>
          <p:cNvSpPr/>
          <p:nvPr/>
        </p:nvSpPr>
        <p:spPr>
          <a:xfrm>
            <a:off x="11215686" y="2590800"/>
            <a:ext cx="913358" cy="155418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3206171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676BC-E111-D3CE-40A0-259744DB2BEC}"/>
              </a:ext>
            </a:extLst>
          </p:cNvPr>
          <p:cNvSpPr>
            <a:spLocks noGrp="1"/>
          </p:cNvSpPr>
          <p:nvPr>
            <p:ph type="title"/>
          </p:nvPr>
        </p:nvSpPr>
        <p:spPr/>
        <p:txBody>
          <a:bodyPr/>
          <a:lstStyle/>
          <a:p>
            <a:r>
              <a:rPr lang="en-IN" dirty="0"/>
              <a:t>Introduction To Evaluation	</a:t>
            </a:r>
          </a:p>
        </p:txBody>
      </p:sp>
      <p:sp>
        <p:nvSpPr>
          <p:cNvPr id="3" name="Content Placeholder 2">
            <a:extLst>
              <a:ext uri="{FF2B5EF4-FFF2-40B4-BE49-F238E27FC236}">
                <a16:creationId xmlns:a16="http://schemas.microsoft.com/office/drawing/2014/main" id="{35976984-3D92-09D1-4753-47E7AC690642}"/>
              </a:ext>
            </a:extLst>
          </p:cNvPr>
          <p:cNvSpPr>
            <a:spLocks noGrp="1"/>
          </p:cNvSpPr>
          <p:nvPr>
            <p:ph idx="1"/>
          </p:nvPr>
        </p:nvSpPr>
        <p:spPr>
          <a:xfrm>
            <a:off x="203200" y="2261347"/>
            <a:ext cx="6121400" cy="3048000"/>
          </a:xfrm>
        </p:spPr>
        <p:txBody>
          <a:bodyPr>
            <a:normAutofit/>
          </a:bodyPr>
          <a:lstStyle/>
          <a:p>
            <a:pPr marL="0" indent="0" algn="ctr">
              <a:buNone/>
            </a:pPr>
            <a:r>
              <a:rPr lang="en-US" sz="2400" b="0" i="0" u="none" strike="noStrike" baseline="0" dirty="0"/>
              <a:t>Imagine you have designed an app for teenagers to share music, gossip, and photos. You have prototyped your first design and implemented the core functionality. How would you find out whether it would appeal to them and if they will use it? You would need to evaluate it – but how? </a:t>
            </a:r>
            <a:endParaRPr lang="en-IN" sz="2400" b="0" i="0" u="none" strike="noStrike" baseline="0" dirty="0"/>
          </a:p>
        </p:txBody>
      </p:sp>
      <p:sp>
        <p:nvSpPr>
          <p:cNvPr id="4" name="Date Placeholder 3">
            <a:extLst>
              <a:ext uri="{FF2B5EF4-FFF2-40B4-BE49-F238E27FC236}">
                <a16:creationId xmlns:a16="http://schemas.microsoft.com/office/drawing/2014/main" id="{16CF9C44-BB66-D4FB-B7C4-3D4EAEF29CB5}"/>
              </a:ext>
            </a:extLst>
          </p:cNvPr>
          <p:cNvSpPr>
            <a:spLocks noGrp="1"/>
          </p:cNvSpPr>
          <p:nvPr>
            <p:ph type="dt" sz="half" idx="10"/>
          </p:nvPr>
        </p:nvSpPr>
        <p:spPr/>
        <p:txBody>
          <a:bodyPr/>
          <a:lstStyle/>
          <a:p>
            <a:fld id="{F6C643BA-ACA1-44BF-9071-763295A35907}" type="datetime4">
              <a:rPr lang="en-US" smtClean="0"/>
              <a:t>August 11, 2025</a:t>
            </a:fld>
            <a:endParaRPr lang="en-US"/>
          </a:p>
        </p:txBody>
      </p:sp>
      <p:sp>
        <p:nvSpPr>
          <p:cNvPr id="5" name="Footer Placeholder 4">
            <a:extLst>
              <a:ext uri="{FF2B5EF4-FFF2-40B4-BE49-F238E27FC236}">
                <a16:creationId xmlns:a16="http://schemas.microsoft.com/office/drawing/2014/main" id="{AA7064ED-873B-F27A-AEC9-3A7427447A97}"/>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7D2CF6B2-13A0-707D-8957-7312E327936B}"/>
              </a:ext>
            </a:extLst>
          </p:cNvPr>
          <p:cNvSpPr>
            <a:spLocks noGrp="1"/>
          </p:cNvSpPr>
          <p:nvPr>
            <p:ph type="sldNum" sz="quarter" idx="12"/>
          </p:nvPr>
        </p:nvSpPr>
        <p:spPr/>
        <p:txBody>
          <a:bodyPr/>
          <a:lstStyle/>
          <a:p>
            <a:fld id="{C4FA3F07-B4E9-4FEB-BC07-B9713C186F28}" type="slidenum">
              <a:rPr lang="en-US" smtClean="0"/>
              <a:pPr/>
              <a:t>3</a:t>
            </a:fld>
            <a:endParaRPr lang="en-US" dirty="0"/>
          </a:p>
        </p:txBody>
      </p:sp>
      <p:pic>
        <p:nvPicPr>
          <p:cNvPr id="8" name="Picture 7">
            <a:extLst>
              <a:ext uri="{FF2B5EF4-FFF2-40B4-BE49-F238E27FC236}">
                <a16:creationId xmlns:a16="http://schemas.microsoft.com/office/drawing/2014/main" id="{43FC1F60-C201-267B-3371-A817300AB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4800" y="1529056"/>
            <a:ext cx="4927600" cy="4262143"/>
          </a:xfrm>
          <a:prstGeom prst="rect">
            <a:avLst/>
          </a:prstGeom>
        </p:spPr>
      </p:pic>
    </p:spTree>
    <p:extLst>
      <p:ext uri="{BB962C8B-B14F-4D97-AF65-F5344CB8AC3E}">
        <p14:creationId xmlns:p14="http://schemas.microsoft.com/office/powerpoint/2010/main" val="22798579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01BB4-4EA8-9B1A-A6F8-580570FD3B62}"/>
              </a:ext>
            </a:extLst>
          </p:cNvPr>
          <p:cNvSpPr>
            <a:spLocks noGrp="1"/>
          </p:cNvSpPr>
          <p:nvPr>
            <p:ph type="title"/>
          </p:nvPr>
        </p:nvSpPr>
        <p:spPr/>
        <p:txBody>
          <a:bodyPr>
            <a:normAutofit/>
          </a:bodyPr>
          <a:lstStyle/>
          <a:p>
            <a:r>
              <a:rPr lang="en-IN" sz="4400" b="0" i="0" u="none" strike="noStrike" baseline="0" dirty="0"/>
              <a:t>Heuristic Evaluation for Websites</a:t>
            </a:r>
            <a:endParaRPr lang="en-IN" sz="16600" b="0" i="0" u="none" strike="noStrike" baseline="0" dirty="0"/>
          </a:p>
        </p:txBody>
      </p:sp>
      <p:sp>
        <p:nvSpPr>
          <p:cNvPr id="3" name="Content Placeholder 2">
            <a:extLst>
              <a:ext uri="{FF2B5EF4-FFF2-40B4-BE49-F238E27FC236}">
                <a16:creationId xmlns:a16="http://schemas.microsoft.com/office/drawing/2014/main" id="{27F8ACD4-58CB-B352-E4BF-999F31C05CA5}"/>
              </a:ext>
            </a:extLst>
          </p:cNvPr>
          <p:cNvSpPr>
            <a:spLocks noGrp="1"/>
          </p:cNvSpPr>
          <p:nvPr>
            <p:ph idx="1"/>
          </p:nvPr>
        </p:nvSpPr>
        <p:spPr>
          <a:xfrm>
            <a:off x="203200" y="1326544"/>
            <a:ext cx="11607800" cy="4853594"/>
          </a:xfrm>
        </p:spPr>
        <p:txBody>
          <a:bodyPr>
            <a:normAutofit/>
          </a:bodyPr>
          <a:lstStyle/>
          <a:p>
            <a:pPr algn="l"/>
            <a:r>
              <a:rPr lang="en-US" sz="1800" b="0" i="0" u="none" strike="noStrike" baseline="0" dirty="0">
                <a:latin typeface="ArialMT"/>
              </a:rPr>
              <a:t>In recent years, considerable attention has been focused on the web, mobile apps, and other digital technologies. Heuristics for evaluating websites have become increasingly important and several slightly different sets of heuristics </a:t>
            </a:r>
            <a:r>
              <a:rPr lang="en-IN" sz="1800" b="0" i="0" u="none" strike="noStrike" baseline="0" dirty="0">
                <a:latin typeface="ArialMT"/>
              </a:rPr>
              <a:t>have been developed.</a:t>
            </a:r>
            <a:endParaRPr lang="en-IN" sz="2400" dirty="0"/>
          </a:p>
        </p:txBody>
      </p:sp>
      <p:sp>
        <p:nvSpPr>
          <p:cNvPr id="4" name="Date Placeholder 3">
            <a:extLst>
              <a:ext uri="{FF2B5EF4-FFF2-40B4-BE49-F238E27FC236}">
                <a16:creationId xmlns:a16="http://schemas.microsoft.com/office/drawing/2014/main" id="{C98AFE9E-0845-8F32-4996-6FC4D50AA90C}"/>
              </a:ext>
            </a:extLst>
          </p:cNvPr>
          <p:cNvSpPr>
            <a:spLocks noGrp="1"/>
          </p:cNvSpPr>
          <p:nvPr>
            <p:ph type="dt" sz="half" idx="10"/>
          </p:nvPr>
        </p:nvSpPr>
        <p:spPr/>
        <p:txBody>
          <a:bodyPr/>
          <a:lstStyle/>
          <a:p>
            <a:fld id="{F6C643BA-ACA1-44BF-9071-763295A35907}" type="datetime4">
              <a:rPr lang="en-US" smtClean="0"/>
              <a:t>August 11, 2025</a:t>
            </a:fld>
            <a:endParaRPr lang="en-US"/>
          </a:p>
        </p:txBody>
      </p:sp>
      <p:sp>
        <p:nvSpPr>
          <p:cNvPr id="5" name="Footer Placeholder 4">
            <a:extLst>
              <a:ext uri="{FF2B5EF4-FFF2-40B4-BE49-F238E27FC236}">
                <a16:creationId xmlns:a16="http://schemas.microsoft.com/office/drawing/2014/main" id="{D6B3B336-F3E5-E69A-F8F2-CF9911F6A6D9}"/>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F19D3C2F-8E4D-AE19-6E5D-F5768F9F3F9E}"/>
              </a:ext>
            </a:extLst>
          </p:cNvPr>
          <p:cNvSpPr>
            <a:spLocks noGrp="1"/>
          </p:cNvSpPr>
          <p:nvPr>
            <p:ph type="sldNum" sz="quarter" idx="12"/>
          </p:nvPr>
        </p:nvSpPr>
        <p:spPr/>
        <p:txBody>
          <a:bodyPr/>
          <a:lstStyle/>
          <a:p>
            <a:fld id="{C4FA3F07-B4E9-4FEB-BC07-B9713C186F28}" type="slidenum">
              <a:rPr lang="en-US" smtClean="0"/>
              <a:pPr/>
              <a:t>30</a:t>
            </a:fld>
            <a:endParaRPr lang="en-US" dirty="0"/>
          </a:p>
        </p:txBody>
      </p:sp>
    </p:spTree>
    <p:extLst>
      <p:ext uri="{BB962C8B-B14F-4D97-AF65-F5344CB8AC3E}">
        <p14:creationId xmlns:p14="http://schemas.microsoft.com/office/powerpoint/2010/main" val="26426246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01BB4-4EA8-9B1A-A6F8-580570FD3B62}"/>
              </a:ext>
            </a:extLst>
          </p:cNvPr>
          <p:cNvSpPr>
            <a:spLocks noGrp="1"/>
          </p:cNvSpPr>
          <p:nvPr>
            <p:ph type="title"/>
          </p:nvPr>
        </p:nvSpPr>
        <p:spPr/>
        <p:txBody>
          <a:bodyPr>
            <a:normAutofit fontScale="90000"/>
          </a:bodyPr>
          <a:lstStyle/>
          <a:p>
            <a:r>
              <a:rPr lang="en-US" sz="2800" b="1" i="0" u="none" strike="noStrike" baseline="0" dirty="0"/>
              <a:t>Extract from the Heuristics Developed by Budd (2007) that Emphasize Web Design Issues</a:t>
            </a:r>
            <a:endParaRPr lang="en-IN" sz="31000" b="0" i="0" u="none" strike="noStrike" baseline="0" dirty="0"/>
          </a:p>
        </p:txBody>
      </p:sp>
      <p:sp>
        <p:nvSpPr>
          <p:cNvPr id="3" name="Content Placeholder 2">
            <a:extLst>
              <a:ext uri="{FF2B5EF4-FFF2-40B4-BE49-F238E27FC236}">
                <a16:creationId xmlns:a16="http://schemas.microsoft.com/office/drawing/2014/main" id="{27F8ACD4-58CB-B352-E4BF-999F31C05CA5}"/>
              </a:ext>
            </a:extLst>
          </p:cNvPr>
          <p:cNvSpPr>
            <a:spLocks noGrp="1"/>
          </p:cNvSpPr>
          <p:nvPr>
            <p:ph idx="1"/>
          </p:nvPr>
        </p:nvSpPr>
        <p:spPr>
          <a:xfrm>
            <a:off x="203200" y="1326544"/>
            <a:ext cx="11836400" cy="4853594"/>
          </a:xfrm>
        </p:spPr>
        <p:txBody>
          <a:bodyPr>
            <a:normAutofit/>
          </a:bodyPr>
          <a:lstStyle/>
          <a:p>
            <a:pPr algn="l"/>
            <a:r>
              <a:rPr lang="en-IN" sz="2400" b="1" dirty="0">
                <a:latin typeface="+mj-lt"/>
              </a:rPr>
              <a:t>Clarity: </a:t>
            </a:r>
            <a:r>
              <a:rPr lang="en-US" b="0" i="0" u="none" strike="noStrike" baseline="0" dirty="0"/>
              <a:t>Make the system as clear, concise, and meaningful as possible for the </a:t>
            </a:r>
            <a:r>
              <a:rPr lang="en-IN" sz="2400" b="0" i="0" u="none" strike="noStrike" baseline="0" dirty="0"/>
              <a:t>intended audience.</a:t>
            </a:r>
          </a:p>
          <a:p>
            <a:pPr lvl="1"/>
            <a:r>
              <a:rPr lang="en-IN" sz="2000" b="0" i="0" u="none" strike="noStrike" baseline="0" dirty="0"/>
              <a:t>Write clear, concise copy</a:t>
            </a:r>
          </a:p>
          <a:p>
            <a:pPr lvl="1"/>
            <a:r>
              <a:rPr lang="en-US" sz="2000" b="0" i="0" u="none" strike="noStrike" baseline="0" dirty="0"/>
              <a:t>Only use technical language for a technical audience</a:t>
            </a:r>
          </a:p>
          <a:p>
            <a:pPr lvl="1"/>
            <a:r>
              <a:rPr lang="en-US" sz="2000" b="0" i="0" u="none" strike="noStrike" baseline="0" dirty="0"/>
              <a:t>Write clear and meaningful labels</a:t>
            </a:r>
          </a:p>
          <a:p>
            <a:pPr lvl="1"/>
            <a:r>
              <a:rPr lang="en-IN" sz="2000" b="0" i="0" u="none" strike="noStrike" baseline="0" dirty="0"/>
              <a:t>Use meaningful icons.</a:t>
            </a:r>
          </a:p>
          <a:p>
            <a:pPr lvl="1"/>
            <a:endParaRPr lang="en-IN" sz="2000" b="0" i="0" u="none" strike="noStrike" baseline="0" dirty="0"/>
          </a:p>
          <a:p>
            <a:pPr algn="l"/>
            <a:r>
              <a:rPr lang="en-US" sz="2400" b="1" i="0" u="none" strike="noStrike" baseline="0" dirty="0">
                <a:latin typeface="+mj-lt"/>
              </a:rPr>
              <a:t>Minimize unnecessary complexity and cognitive load</a:t>
            </a:r>
          </a:p>
          <a:p>
            <a:pPr marL="0" indent="0" algn="l">
              <a:buNone/>
            </a:pPr>
            <a:r>
              <a:rPr lang="en-US" b="0" i="0" u="none" strike="noStrike" baseline="0" dirty="0"/>
              <a:t>Make the system as simple as possible for users to accomplish them </a:t>
            </a:r>
            <a:r>
              <a:rPr lang="en-IN" b="0" i="0" u="none" strike="noStrike" baseline="0" dirty="0"/>
              <a:t>tasks.</a:t>
            </a:r>
          </a:p>
          <a:p>
            <a:pPr lvl="1"/>
            <a:r>
              <a:rPr lang="en-US" sz="2000" dirty="0"/>
              <a:t>Remove unnecessary functionality, process steps, and visual clutter</a:t>
            </a:r>
          </a:p>
          <a:p>
            <a:pPr lvl="1"/>
            <a:r>
              <a:rPr lang="en-US" sz="2000" dirty="0"/>
              <a:t>Use progressive disclosure to hide advanced features</a:t>
            </a:r>
          </a:p>
          <a:p>
            <a:pPr lvl="1"/>
            <a:r>
              <a:rPr lang="en-US" sz="2000" dirty="0"/>
              <a:t>Break down complicated processes into multiple steps</a:t>
            </a:r>
          </a:p>
          <a:p>
            <a:pPr lvl="1"/>
            <a:r>
              <a:rPr lang="en-US" sz="2000" dirty="0"/>
              <a:t>Prioritize using size, shape, color, alignment, and proximity.</a:t>
            </a:r>
            <a:endParaRPr lang="en-IN" sz="2000" dirty="0"/>
          </a:p>
        </p:txBody>
      </p:sp>
      <p:sp>
        <p:nvSpPr>
          <p:cNvPr id="4" name="Date Placeholder 3">
            <a:extLst>
              <a:ext uri="{FF2B5EF4-FFF2-40B4-BE49-F238E27FC236}">
                <a16:creationId xmlns:a16="http://schemas.microsoft.com/office/drawing/2014/main" id="{C98AFE9E-0845-8F32-4996-6FC4D50AA90C}"/>
              </a:ext>
            </a:extLst>
          </p:cNvPr>
          <p:cNvSpPr>
            <a:spLocks noGrp="1"/>
          </p:cNvSpPr>
          <p:nvPr>
            <p:ph type="dt" sz="half" idx="10"/>
          </p:nvPr>
        </p:nvSpPr>
        <p:spPr/>
        <p:txBody>
          <a:bodyPr/>
          <a:lstStyle/>
          <a:p>
            <a:fld id="{F6C643BA-ACA1-44BF-9071-763295A35907}" type="datetime4">
              <a:rPr lang="en-US" smtClean="0"/>
              <a:t>August 11, 2025</a:t>
            </a:fld>
            <a:endParaRPr lang="en-US"/>
          </a:p>
        </p:txBody>
      </p:sp>
      <p:sp>
        <p:nvSpPr>
          <p:cNvPr id="5" name="Footer Placeholder 4">
            <a:extLst>
              <a:ext uri="{FF2B5EF4-FFF2-40B4-BE49-F238E27FC236}">
                <a16:creationId xmlns:a16="http://schemas.microsoft.com/office/drawing/2014/main" id="{D6B3B336-F3E5-E69A-F8F2-CF9911F6A6D9}"/>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F19D3C2F-8E4D-AE19-6E5D-F5768F9F3F9E}"/>
              </a:ext>
            </a:extLst>
          </p:cNvPr>
          <p:cNvSpPr>
            <a:spLocks noGrp="1"/>
          </p:cNvSpPr>
          <p:nvPr>
            <p:ph type="sldNum" sz="quarter" idx="12"/>
          </p:nvPr>
        </p:nvSpPr>
        <p:spPr/>
        <p:txBody>
          <a:bodyPr/>
          <a:lstStyle/>
          <a:p>
            <a:fld id="{C4FA3F07-B4E9-4FEB-BC07-B9713C186F28}" type="slidenum">
              <a:rPr lang="en-US" smtClean="0"/>
              <a:pPr/>
              <a:t>31</a:t>
            </a:fld>
            <a:endParaRPr lang="en-US" dirty="0"/>
          </a:p>
        </p:txBody>
      </p:sp>
    </p:spTree>
    <p:extLst>
      <p:ext uri="{BB962C8B-B14F-4D97-AF65-F5344CB8AC3E}">
        <p14:creationId xmlns:p14="http://schemas.microsoft.com/office/powerpoint/2010/main" val="17583047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01BB4-4EA8-9B1A-A6F8-580570FD3B62}"/>
              </a:ext>
            </a:extLst>
          </p:cNvPr>
          <p:cNvSpPr>
            <a:spLocks noGrp="1"/>
          </p:cNvSpPr>
          <p:nvPr>
            <p:ph type="title"/>
          </p:nvPr>
        </p:nvSpPr>
        <p:spPr/>
        <p:txBody>
          <a:bodyPr>
            <a:normAutofit fontScale="90000"/>
          </a:bodyPr>
          <a:lstStyle/>
          <a:p>
            <a:r>
              <a:rPr lang="en-US" sz="2800" b="1" i="0" u="none" strike="noStrike" baseline="0" dirty="0"/>
              <a:t>Extract from the Heuristics Developed by Budd (2007) that Emphasize Web Design Issues</a:t>
            </a:r>
            <a:endParaRPr lang="en-IN" sz="31000" b="0" i="0" u="none" strike="noStrike" baseline="0" dirty="0"/>
          </a:p>
        </p:txBody>
      </p:sp>
      <p:sp>
        <p:nvSpPr>
          <p:cNvPr id="3" name="Content Placeholder 2">
            <a:extLst>
              <a:ext uri="{FF2B5EF4-FFF2-40B4-BE49-F238E27FC236}">
                <a16:creationId xmlns:a16="http://schemas.microsoft.com/office/drawing/2014/main" id="{27F8ACD4-58CB-B352-E4BF-999F31C05CA5}"/>
              </a:ext>
            </a:extLst>
          </p:cNvPr>
          <p:cNvSpPr>
            <a:spLocks noGrp="1"/>
          </p:cNvSpPr>
          <p:nvPr>
            <p:ph idx="1"/>
          </p:nvPr>
        </p:nvSpPr>
        <p:spPr>
          <a:xfrm>
            <a:off x="203200" y="1326544"/>
            <a:ext cx="11607800" cy="4853594"/>
          </a:xfrm>
        </p:spPr>
        <p:txBody>
          <a:bodyPr>
            <a:normAutofit/>
          </a:bodyPr>
          <a:lstStyle/>
          <a:p>
            <a:pPr marL="0" indent="0" algn="l">
              <a:buNone/>
            </a:pPr>
            <a:r>
              <a:rPr lang="en-IN" sz="2400" b="1" i="0" u="none" strike="noStrike" baseline="0" dirty="0">
                <a:latin typeface="+mj-lt"/>
              </a:rPr>
              <a:t>Provide users with context</a:t>
            </a:r>
          </a:p>
          <a:p>
            <a:pPr marL="0" indent="0" algn="l">
              <a:buNone/>
            </a:pPr>
            <a:r>
              <a:rPr lang="en-US" b="0" i="0" u="none" strike="noStrike" baseline="0" dirty="0"/>
              <a:t>Interfaces should provide users with a sense of context in time and </a:t>
            </a:r>
            <a:r>
              <a:rPr lang="en-IN" b="0" i="0" u="none" strike="noStrike" baseline="0" dirty="0"/>
              <a:t>space.</a:t>
            </a:r>
          </a:p>
          <a:p>
            <a:pPr lvl="1"/>
            <a:r>
              <a:rPr lang="en-US" b="0" i="0" u="none" strike="noStrike" baseline="0" dirty="0"/>
              <a:t>Provide a clear site name and purpose</a:t>
            </a:r>
          </a:p>
          <a:p>
            <a:pPr lvl="1"/>
            <a:r>
              <a:rPr lang="en-US" sz="2000" b="0" i="0" u="none" strike="noStrike" baseline="0" dirty="0"/>
              <a:t>Highlight the current section in the navigation</a:t>
            </a:r>
          </a:p>
          <a:p>
            <a:pPr lvl="1"/>
            <a:r>
              <a:rPr lang="en-IN" sz="2000" b="0" i="0" u="none" strike="noStrike" baseline="0" dirty="0"/>
              <a:t>Provide a breadcrumb trail</a:t>
            </a:r>
          </a:p>
          <a:p>
            <a:pPr lvl="1"/>
            <a:r>
              <a:rPr lang="en-IN" sz="2000" b="0" i="0" u="none" strike="noStrike" baseline="0" dirty="0"/>
              <a:t>Use appropriate feedback messages</a:t>
            </a:r>
          </a:p>
          <a:p>
            <a:pPr lvl="1"/>
            <a:r>
              <a:rPr lang="en-US" sz="2000" b="0" i="0" u="none" strike="noStrike" baseline="0" dirty="0"/>
              <a:t>Show the number of steps in a process</a:t>
            </a:r>
          </a:p>
          <a:p>
            <a:pPr lvl="1"/>
            <a:r>
              <a:rPr lang="en-US" sz="2000" b="0" i="0" u="none" strike="noStrike" baseline="0" dirty="0"/>
              <a:t>Reduce the perception of latency by providing visual cues (e.g. progress indicator) or by allowing users to complete other tasks while waiting.</a:t>
            </a:r>
            <a:endParaRPr lang="en-IN" sz="2400" dirty="0"/>
          </a:p>
        </p:txBody>
      </p:sp>
      <p:sp>
        <p:nvSpPr>
          <p:cNvPr id="4" name="Date Placeholder 3">
            <a:extLst>
              <a:ext uri="{FF2B5EF4-FFF2-40B4-BE49-F238E27FC236}">
                <a16:creationId xmlns:a16="http://schemas.microsoft.com/office/drawing/2014/main" id="{C98AFE9E-0845-8F32-4996-6FC4D50AA90C}"/>
              </a:ext>
            </a:extLst>
          </p:cNvPr>
          <p:cNvSpPr>
            <a:spLocks noGrp="1"/>
          </p:cNvSpPr>
          <p:nvPr>
            <p:ph type="dt" sz="half" idx="10"/>
          </p:nvPr>
        </p:nvSpPr>
        <p:spPr/>
        <p:txBody>
          <a:bodyPr/>
          <a:lstStyle/>
          <a:p>
            <a:fld id="{F6C643BA-ACA1-44BF-9071-763295A35907}" type="datetime4">
              <a:rPr lang="en-US" smtClean="0"/>
              <a:t>August 11, 2025</a:t>
            </a:fld>
            <a:endParaRPr lang="en-US"/>
          </a:p>
        </p:txBody>
      </p:sp>
      <p:sp>
        <p:nvSpPr>
          <p:cNvPr id="5" name="Footer Placeholder 4">
            <a:extLst>
              <a:ext uri="{FF2B5EF4-FFF2-40B4-BE49-F238E27FC236}">
                <a16:creationId xmlns:a16="http://schemas.microsoft.com/office/drawing/2014/main" id="{D6B3B336-F3E5-E69A-F8F2-CF9911F6A6D9}"/>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F19D3C2F-8E4D-AE19-6E5D-F5768F9F3F9E}"/>
              </a:ext>
            </a:extLst>
          </p:cNvPr>
          <p:cNvSpPr>
            <a:spLocks noGrp="1"/>
          </p:cNvSpPr>
          <p:nvPr>
            <p:ph type="sldNum" sz="quarter" idx="12"/>
          </p:nvPr>
        </p:nvSpPr>
        <p:spPr/>
        <p:txBody>
          <a:bodyPr/>
          <a:lstStyle/>
          <a:p>
            <a:fld id="{C4FA3F07-B4E9-4FEB-BC07-B9713C186F28}" type="slidenum">
              <a:rPr lang="en-US" smtClean="0"/>
              <a:pPr/>
              <a:t>32</a:t>
            </a:fld>
            <a:endParaRPr lang="en-US" dirty="0"/>
          </a:p>
        </p:txBody>
      </p:sp>
    </p:spTree>
    <p:extLst>
      <p:ext uri="{BB962C8B-B14F-4D97-AF65-F5344CB8AC3E}">
        <p14:creationId xmlns:p14="http://schemas.microsoft.com/office/powerpoint/2010/main" val="6680742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01BB4-4EA8-9B1A-A6F8-580570FD3B62}"/>
              </a:ext>
            </a:extLst>
          </p:cNvPr>
          <p:cNvSpPr>
            <a:spLocks noGrp="1"/>
          </p:cNvSpPr>
          <p:nvPr>
            <p:ph type="title"/>
          </p:nvPr>
        </p:nvSpPr>
        <p:spPr/>
        <p:txBody>
          <a:bodyPr>
            <a:normAutofit fontScale="90000"/>
          </a:bodyPr>
          <a:lstStyle/>
          <a:p>
            <a:r>
              <a:rPr lang="en-US" sz="2800" b="1" i="0" u="none" strike="noStrike" baseline="0" dirty="0"/>
              <a:t>Extract from the Heuristics Developed by Budd (2007) that Emphasize Web Design Issues</a:t>
            </a:r>
            <a:endParaRPr lang="en-IN" sz="31000" b="0" i="0" u="none" strike="noStrike" baseline="0" dirty="0"/>
          </a:p>
        </p:txBody>
      </p:sp>
      <p:sp>
        <p:nvSpPr>
          <p:cNvPr id="3" name="Content Placeholder 2">
            <a:extLst>
              <a:ext uri="{FF2B5EF4-FFF2-40B4-BE49-F238E27FC236}">
                <a16:creationId xmlns:a16="http://schemas.microsoft.com/office/drawing/2014/main" id="{27F8ACD4-58CB-B352-E4BF-999F31C05CA5}"/>
              </a:ext>
            </a:extLst>
          </p:cNvPr>
          <p:cNvSpPr>
            <a:spLocks noGrp="1"/>
          </p:cNvSpPr>
          <p:nvPr>
            <p:ph idx="1"/>
          </p:nvPr>
        </p:nvSpPr>
        <p:spPr>
          <a:xfrm>
            <a:off x="203200" y="1326544"/>
            <a:ext cx="11607800" cy="4853594"/>
          </a:xfrm>
        </p:spPr>
        <p:txBody>
          <a:bodyPr>
            <a:normAutofit/>
          </a:bodyPr>
          <a:lstStyle/>
          <a:p>
            <a:pPr marL="0" indent="0" algn="l">
              <a:buNone/>
            </a:pPr>
            <a:r>
              <a:rPr lang="en-US" sz="2400" b="1" i="0" u="none" strike="noStrike" baseline="0" dirty="0">
                <a:latin typeface="+mj-lt"/>
              </a:rPr>
              <a:t>Promote a pleasurable and positive user experience</a:t>
            </a:r>
          </a:p>
          <a:p>
            <a:pPr algn="l"/>
            <a:r>
              <a:rPr lang="en-US" sz="2400" b="0" i="0" u="none" strike="noStrike" baseline="0" dirty="0"/>
              <a:t>The user should be treated with respect and the design should be</a:t>
            </a:r>
          </a:p>
          <a:p>
            <a:pPr algn="l"/>
            <a:r>
              <a:rPr lang="en-US" sz="2400" b="0" i="0" u="none" strike="noStrike" baseline="0" dirty="0"/>
              <a:t>aesthetically pleasing and promote a pleasurable and rewarding </a:t>
            </a:r>
            <a:r>
              <a:rPr lang="en-IN" sz="2400" b="0" i="0" u="none" strike="noStrike" baseline="0" dirty="0"/>
              <a:t>experience.</a:t>
            </a:r>
          </a:p>
          <a:p>
            <a:pPr algn="l"/>
            <a:r>
              <a:rPr lang="en-US" sz="2400" b="0" i="0" u="none" strike="noStrike" baseline="0" dirty="0"/>
              <a:t>Create a pleasurable and attractive design</a:t>
            </a:r>
          </a:p>
          <a:p>
            <a:pPr algn="l"/>
            <a:r>
              <a:rPr lang="en-IN" sz="2400" b="0" i="0" u="none" strike="noStrike" baseline="0" dirty="0"/>
              <a:t>Provide easily attainable goals</a:t>
            </a:r>
          </a:p>
          <a:p>
            <a:pPr algn="l"/>
            <a:r>
              <a:rPr lang="en-US" sz="2400" b="0" i="0" u="none" strike="noStrike" baseline="0" dirty="0"/>
              <a:t>Provide rewards for usage and progression.</a:t>
            </a:r>
            <a:endParaRPr lang="en-IN" sz="3200" dirty="0"/>
          </a:p>
        </p:txBody>
      </p:sp>
      <p:sp>
        <p:nvSpPr>
          <p:cNvPr id="4" name="Date Placeholder 3">
            <a:extLst>
              <a:ext uri="{FF2B5EF4-FFF2-40B4-BE49-F238E27FC236}">
                <a16:creationId xmlns:a16="http://schemas.microsoft.com/office/drawing/2014/main" id="{C98AFE9E-0845-8F32-4996-6FC4D50AA90C}"/>
              </a:ext>
            </a:extLst>
          </p:cNvPr>
          <p:cNvSpPr>
            <a:spLocks noGrp="1"/>
          </p:cNvSpPr>
          <p:nvPr>
            <p:ph type="dt" sz="half" idx="10"/>
          </p:nvPr>
        </p:nvSpPr>
        <p:spPr/>
        <p:txBody>
          <a:bodyPr/>
          <a:lstStyle/>
          <a:p>
            <a:fld id="{F6C643BA-ACA1-44BF-9071-763295A35907}" type="datetime4">
              <a:rPr lang="en-US" smtClean="0"/>
              <a:t>August 11, 2025</a:t>
            </a:fld>
            <a:endParaRPr lang="en-US"/>
          </a:p>
        </p:txBody>
      </p:sp>
      <p:sp>
        <p:nvSpPr>
          <p:cNvPr id="5" name="Footer Placeholder 4">
            <a:extLst>
              <a:ext uri="{FF2B5EF4-FFF2-40B4-BE49-F238E27FC236}">
                <a16:creationId xmlns:a16="http://schemas.microsoft.com/office/drawing/2014/main" id="{D6B3B336-F3E5-E69A-F8F2-CF9911F6A6D9}"/>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F19D3C2F-8E4D-AE19-6E5D-F5768F9F3F9E}"/>
              </a:ext>
            </a:extLst>
          </p:cNvPr>
          <p:cNvSpPr>
            <a:spLocks noGrp="1"/>
          </p:cNvSpPr>
          <p:nvPr>
            <p:ph type="sldNum" sz="quarter" idx="12"/>
          </p:nvPr>
        </p:nvSpPr>
        <p:spPr/>
        <p:txBody>
          <a:bodyPr/>
          <a:lstStyle/>
          <a:p>
            <a:fld id="{C4FA3F07-B4E9-4FEB-BC07-B9713C186F28}" type="slidenum">
              <a:rPr lang="en-US" smtClean="0"/>
              <a:pPr/>
              <a:t>33</a:t>
            </a:fld>
            <a:endParaRPr lang="en-US" dirty="0"/>
          </a:p>
        </p:txBody>
      </p:sp>
    </p:spTree>
    <p:extLst>
      <p:ext uri="{BB962C8B-B14F-4D97-AF65-F5344CB8AC3E}">
        <p14:creationId xmlns:p14="http://schemas.microsoft.com/office/powerpoint/2010/main" val="27181111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E5908-D1C8-0F60-E582-78EB245F8F57}"/>
              </a:ext>
            </a:extLst>
          </p:cNvPr>
          <p:cNvSpPr>
            <a:spLocks noGrp="1"/>
          </p:cNvSpPr>
          <p:nvPr>
            <p:ph type="title"/>
          </p:nvPr>
        </p:nvSpPr>
        <p:spPr/>
        <p:txBody>
          <a:bodyPr>
            <a:normAutofit/>
          </a:bodyPr>
          <a:lstStyle/>
          <a:p>
            <a:r>
              <a:rPr lang="en-US" sz="3600" b="1" i="0" u="none" strike="noStrike" baseline="0" dirty="0"/>
              <a:t>Turning Design Guidelines into Heuristics</a:t>
            </a:r>
            <a:endParaRPr lang="en-IN" sz="6600" b="1" dirty="0"/>
          </a:p>
        </p:txBody>
      </p:sp>
      <p:sp>
        <p:nvSpPr>
          <p:cNvPr id="3" name="Content Placeholder 2">
            <a:extLst>
              <a:ext uri="{FF2B5EF4-FFF2-40B4-BE49-F238E27FC236}">
                <a16:creationId xmlns:a16="http://schemas.microsoft.com/office/drawing/2014/main" id="{5EDDF2EF-CD0F-B14F-D4E2-266D6B2D69E7}"/>
              </a:ext>
            </a:extLst>
          </p:cNvPr>
          <p:cNvSpPr>
            <a:spLocks noGrp="1"/>
          </p:cNvSpPr>
          <p:nvPr>
            <p:ph idx="1"/>
          </p:nvPr>
        </p:nvSpPr>
        <p:spPr/>
        <p:txBody>
          <a:bodyPr>
            <a:normAutofit fontScale="92500"/>
          </a:bodyPr>
          <a:lstStyle/>
          <a:p>
            <a:pPr marL="0" indent="0" algn="l">
              <a:buNone/>
            </a:pPr>
            <a:r>
              <a:rPr lang="en-US" sz="2800" b="0" i="0" u="none" strike="noStrike" baseline="0" dirty="0" err="1"/>
              <a:t>Shneiderman's</a:t>
            </a:r>
            <a:r>
              <a:rPr lang="en-US" sz="2800" b="0" i="0" u="none" strike="noStrike" baseline="0" dirty="0"/>
              <a:t> eight golden rules, a set of guidelines first developed in the mid-1980s, are also frequently adapted for use with different types of systems and environments and used as heuristics for identifying usability </a:t>
            </a:r>
            <a:r>
              <a:rPr lang="en-IN" sz="2800" b="0" i="0" u="none" strike="noStrike" baseline="0" dirty="0"/>
              <a:t>problems.</a:t>
            </a:r>
          </a:p>
          <a:p>
            <a:pPr lvl="1">
              <a:buFont typeface="Wingdings" panose="05000000000000000000" pitchFamily="2" charset="2"/>
              <a:buChar char="Ø"/>
            </a:pPr>
            <a:r>
              <a:rPr lang="en-IN" sz="2400" dirty="0">
                <a:effectLst/>
                <a:ea typeface="Calibri" panose="020F0502020204030204" pitchFamily="34" charset="0"/>
                <a:cs typeface="ArialMT"/>
              </a:rPr>
              <a:t>Strive for consistency</a:t>
            </a:r>
          </a:p>
          <a:p>
            <a:pPr lvl="1">
              <a:buFont typeface="Wingdings" panose="05000000000000000000" pitchFamily="2" charset="2"/>
              <a:buChar char="Ø"/>
            </a:pPr>
            <a:r>
              <a:rPr lang="en-IN" sz="2400" dirty="0">
                <a:effectLst/>
                <a:ea typeface="Calibri" panose="020F0502020204030204" pitchFamily="34" charset="0"/>
                <a:cs typeface="ArialMT"/>
              </a:rPr>
              <a:t>Cater to universal usability</a:t>
            </a:r>
            <a:endParaRPr lang="en-IN" sz="2400" dirty="0">
              <a:ea typeface="Calibri" panose="020F0502020204030204" pitchFamily="34" charset="0"/>
              <a:cs typeface="ArialMT"/>
            </a:endParaRPr>
          </a:p>
          <a:p>
            <a:pPr lvl="1">
              <a:buFont typeface="Wingdings" panose="05000000000000000000" pitchFamily="2" charset="2"/>
              <a:buChar char="Ø"/>
            </a:pPr>
            <a:r>
              <a:rPr lang="en-IN" sz="2400" dirty="0">
                <a:effectLst/>
                <a:ea typeface="Calibri" panose="020F0502020204030204" pitchFamily="34" charset="0"/>
                <a:cs typeface="ArialMT"/>
              </a:rPr>
              <a:t>Offer informative feedback</a:t>
            </a:r>
          </a:p>
          <a:p>
            <a:pPr lvl="1">
              <a:buFont typeface="Wingdings" panose="05000000000000000000" pitchFamily="2" charset="2"/>
              <a:buChar char="Ø"/>
            </a:pPr>
            <a:r>
              <a:rPr lang="en-IN" sz="2400" dirty="0">
                <a:effectLst/>
                <a:ea typeface="Calibri" panose="020F0502020204030204" pitchFamily="34" charset="0"/>
                <a:cs typeface="ArialMT"/>
              </a:rPr>
              <a:t>Design dialogs to yield closure</a:t>
            </a:r>
            <a:endParaRPr lang="en-IN" sz="2400" dirty="0">
              <a:ea typeface="Calibri" panose="020F0502020204030204" pitchFamily="34" charset="0"/>
              <a:cs typeface="ArialMT"/>
            </a:endParaRPr>
          </a:p>
          <a:p>
            <a:pPr lvl="1">
              <a:buFont typeface="Wingdings" panose="05000000000000000000" pitchFamily="2" charset="2"/>
              <a:buChar char="Ø"/>
            </a:pPr>
            <a:r>
              <a:rPr lang="en-IN" sz="2400" dirty="0">
                <a:effectLst/>
                <a:ea typeface="Calibri" panose="020F0502020204030204" pitchFamily="34" charset="0"/>
                <a:cs typeface="ArialMT"/>
              </a:rPr>
              <a:t>Prevent errors</a:t>
            </a:r>
          </a:p>
          <a:p>
            <a:pPr lvl="1">
              <a:buFont typeface="Wingdings" panose="05000000000000000000" pitchFamily="2" charset="2"/>
              <a:buChar char="Ø"/>
            </a:pPr>
            <a:r>
              <a:rPr lang="en-IN" sz="2400" dirty="0">
                <a:effectLst/>
                <a:ea typeface="Calibri" panose="020F0502020204030204" pitchFamily="34" charset="0"/>
                <a:cs typeface="ArialMT"/>
              </a:rPr>
              <a:t>Permit easy reversal of actions</a:t>
            </a:r>
            <a:endParaRPr lang="en-IN" sz="2400" dirty="0">
              <a:ea typeface="Calibri" panose="020F0502020204030204" pitchFamily="34" charset="0"/>
              <a:cs typeface="ArialMT"/>
            </a:endParaRPr>
          </a:p>
          <a:p>
            <a:pPr lvl="1">
              <a:buFont typeface="Wingdings" panose="05000000000000000000" pitchFamily="2" charset="2"/>
              <a:buChar char="Ø"/>
            </a:pPr>
            <a:r>
              <a:rPr lang="en-IN" sz="2400" dirty="0">
                <a:effectLst/>
                <a:ea typeface="Calibri" panose="020F0502020204030204" pitchFamily="34" charset="0"/>
                <a:cs typeface="ArialMT"/>
              </a:rPr>
              <a:t>Support internal locus of control</a:t>
            </a:r>
          </a:p>
          <a:p>
            <a:pPr lvl="1">
              <a:buFont typeface="Wingdings" panose="05000000000000000000" pitchFamily="2" charset="2"/>
              <a:buChar char="Ø"/>
            </a:pPr>
            <a:r>
              <a:rPr lang="en-IN" sz="2400" dirty="0">
                <a:effectLst/>
                <a:ea typeface="Calibri" panose="020F0502020204030204" pitchFamily="34" charset="0"/>
                <a:cs typeface="ArialMT"/>
              </a:rPr>
              <a:t>Reduce short-term memory load</a:t>
            </a:r>
          </a:p>
        </p:txBody>
      </p:sp>
      <p:sp>
        <p:nvSpPr>
          <p:cNvPr id="4" name="Date Placeholder 3">
            <a:extLst>
              <a:ext uri="{FF2B5EF4-FFF2-40B4-BE49-F238E27FC236}">
                <a16:creationId xmlns:a16="http://schemas.microsoft.com/office/drawing/2014/main" id="{A83BBAA2-AB08-771E-2C95-E1BDDED3743E}"/>
              </a:ext>
            </a:extLst>
          </p:cNvPr>
          <p:cNvSpPr>
            <a:spLocks noGrp="1"/>
          </p:cNvSpPr>
          <p:nvPr>
            <p:ph type="dt" sz="half" idx="10"/>
          </p:nvPr>
        </p:nvSpPr>
        <p:spPr/>
        <p:txBody>
          <a:bodyPr/>
          <a:lstStyle/>
          <a:p>
            <a:fld id="{F6C643BA-ACA1-44BF-9071-763295A35907}" type="datetime4">
              <a:rPr lang="en-US" smtClean="0"/>
              <a:t>August 11, 2025</a:t>
            </a:fld>
            <a:endParaRPr lang="en-US"/>
          </a:p>
        </p:txBody>
      </p:sp>
      <p:sp>
        <p:nvSpPr>
          <p:cNvPr id="5" name="Footer Placeholder 4">
            <a:extLst>
              <a:ext uri="{FF2B5EF4-FFF2-40B4-BE49-F238E27FC236}">
                <a16:creationId xmlns:a16="http://schemas.microsoft.com/office/drawing/2014/main" id="{0276ED4F-1F07-11B6-1CD7-0FF71B96D0B0}"/>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891FA27C-DDAA-1AE5-A541-524DE41CE3CE}"/>
              </a:ext>
            </a:extLst>
          </p:cNvPr>
          <p:cNvSpPr>
            <a:spLocks noGrp="1"/>
          </p:cNvSpPr>
          <p:nvPr>
            <p:ph type="sldNum" sz="quarter" idx="12"/>
          </p:nvPr>
        </p:nvSpPr>
        <p:spPr/>
        <p:txBody>
          <a:bodyPr/>
          <a:lstStyle/>
          <a:p>
            <a:fld id="{C4FA3F07-B4E9-4FEB-BC07-B9713C186F28}" type="slidenum">
              <a:rPr lang="en-US" smtClean="0"/>
              <a:pPr/>
              <a:t>34</a:t>
            </a:fld>
            <a:endParaRPr lang="en-US" dirty="0"/>
          </a:p>
        </p:txBody>
      </p:sp>
    </p:spTree>
    <p:extLst>
      <p:ext uri="{BB962C8B-B14F-4D97-AF65-F5344CB8AC3E}">
        <p14:creationId xmlns:p14="http://schemas.microsoft.com/office/powerpoint/2010/main" val="21225232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E5908-D1C8-0F60-E582-78EB245F8F57}"/>
              </a:ext>
            </a:extLst>
          </p:cNvPr>
          <p:cNvSpPr>
            <a:spLocks noGrp="1"/>
          </p:cNvSpPr>
          <p:nvPr>
            <p:ph type="title"/>
          </p:nvPr>
        </p:nvSpPr>
        <p:spPr/>
        <p:txBody>
          <a:bodyPr>
            <a:normAutofit/>
          </a:bodyPr>
          <a:lstStyle/>
          <a:p>
            <a:r>
              <a:rPr lang="en-US" sz="3600" b="1" i="0" u="none" strike="noStrike" baseline="0" dirty="0"/>
              <a:t>Turning Design Guidelines into Heuristics</a:t>
            </a:r>
            <a:endParaRPr lang="en-IN" sz="6600" b="1" dirty="0"/>
          </a:p>
        </p:txBody>
      </p:sp>
      <p:sp>
        <p:nvSpPr>
          <p:cNvPr id="3" name="Content Placeholder 2">
            <a:extLst>
              <a:ext uri="{FF2B5EF4-FFF2-40B4-BE49-F238E27FC236}">
                <a16:creationId xmlns:a16="http://schemas.microsoft.com/office/drawing/2014/main" id="{5EDDF2EF-CD0F-B14F-D4E2-266D6B2D69E7}"/>
              </a:ext>
            </a:extLst>
          </p:cNvPr>
          <p:cNvSpPr>
            <a:spLocks noGrp="1"/>
          </p:cNvSpPr>
          <p:nvPr>
            <p:ph idx="1"/>
          </p:nvPr>
        </p:nvSpPr>
        <p:spPr>
          <a:xfrm>
            <a:off x="203200" y="1371600"/>
            <a:ext cx="11760200" cy="4800600"/>
          </a:xfrm>
        </p:spPr>
        <p:txBody>
          <a:bodyPr>
            <a:normAutofit/>
          </a:bodyPr>
          <a:lstStyle/>
          <a:p>
            <a:pPr marL="0" indent="0" algn="l">
              <a:buNone/>
            </a:pPr>
            <a:r>
              <a:rPr lang="en-US" b="1" i="0" u="none" strike="noStrike" baseline="0" dirty="0"/>
              <a:t>Strive for consistency</a:t>
            </a:r>
          </a:p>
          <a:p>
            <a:r>
              <a:rPr lang="en-US" b="0" i="0" u="none" strike="noStrike" baseline="0" dirty="0"/>
              <a:t>Consistent sequences of actions should be required in similar situations: identical terminology should be used in prompts, menus, and help screens; and consistent color, layout, capitalization, fonts, and so on should be employed throughout. </a:t>
            </a:r>
          </a:p>
          <a:p>
            <a:r>
              <a:rPr lang="en-US" b="0" i="0" u="none" strike="noStrike" baseline="0" dirty="0"/>
              <a:t>Exceptions, such as required confirmation of the delete command or no echoing of passwords, should be comprehensible and limited in number.</a:t>
            </a:r>
          </a:p>
          <a:p>
            <a:pPr marL="0" indent="0" algn="l">
              <a:buNone/>
            </a:pPr>
            <a:r>
              <a:rPr lang="en-US" b="1" dirty="0"/>
              <a:t>Cater to universal usability</a:t>
            </a:r>
          </a:p>
          <a:p>
            <a:pPr algn="l"/>
            <a:r>
              <a:rPr lang="en-US" dirty="0"/>
              <a:t>Recognize the needs of diverse users and design for plasticity, facilitating the transformation of content. </a:t>
            </a:r>
          </a:p>
          <a:p>
            <a:pPr algn="l"/>
            <a:r>
              <a:rPr lang="en-US" dirty="0"/>
              <a:t>Novice to expert differences, age ranges, disabilities, and technological diversity each enrich the spectrum of requirements that guides design. </a:t>
            </a:r>
          </a:p>
          <a:p>
            <a:pPr algn="l"/>
            <a:r>
              <a:rPr lang="en-US" dirty="0"/>
              <a:t>Adding features for novices, such as explanations, and features for experts, such as shortcuts and faster pacing, can enrich the interface design and </a:t>
            </a:r>
            <a:r>
              <a:rPr lang="en-IN" dirty="0"/>
              <a:t>improve perceived system quality.</a:t>
            </a:r>
          </a:p>
        </p:txBody>
      </p:sp>
      <p:sp>
        <p:nvSpPr>
          <p:cNvPr id="4" name="Date Placeholder 3">
            <a:extLst>
              <a:ext uri="{FF2B5EF4-FFF2-40B4-BE49-F238E27FC236}">
                <a16:creationId xmlns:a16="http://schemas.microsoft.com/office/drawing/2014/main" id="{A83BBAA2-AB08-771E-2C95-E1BDDED3743E}"/>
              </a:ext>
            </a:extLst>
          </p:cNvPr>
          <p:cNvSpPr>
            <a:spLocks noGrp="1"/>
          </p:cNvSpPr>
          <p:nvPr>
            <p:ph type="dt" sz="half" idx="10"/>
          </p:nvPr>
        </p:nvSpPr>
        <p:spPr/>
        <p:txBody>
          <a:bodyPr/>
          <a:lstStyle/>
          <a:p>
            <a:fld id="{F6C643BA-ACA1-44BF-9071-763295A35907}" type="datetime4">
              <a:rPr lang="en-US" smtClean="0"/>
              <a:t>August 11, 2025</a:t>
            </a:fld>
            <a:endParaRPr lang="en-US"/>
          </a:p>
        </p:txBody>
      </p:sp>
      <p:sp>
        <p:nvSpPr>
          <p:cNvPr id="5" name="Footer Placeholder 4">
            <a:extLst>
              <a:ext uri="{FF2B5EF4-FFF2-40B4-BE49-F238E27FC236}">
                <a16:creationId xmlns:a16="http://schemas.microsoft.com/office/drawing/2014/main" id="{0276ED4F-1F07-11B6-1CD7-0FF71B96D0B0}"/>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891FA27C-DDAA-1AE5-A541-524DE41CE3CE}"/>
              </a:ext>
            </a:extLst>
          </p:cNvPr>
          <p:cNvSpPr>
            <a:spLocks noGrp="1"/>
          </p:cNvSpPr>
          <p:nvPr>
            <p:ph type="sldNum" sz="quarter" idx="12"/>
          </p:nvPr>
        </p:nvSpPr>
        <p:spPr/>
        <p:txBody>
          <a:bodyPr/>
          <a:lstStyle/>
          <a:p>
            <a:fld id="{C4FA3F07-B4E9-4FEB-BC07-B9713C186F28}" type="slidenum">
              <a:rPr lang="en-US" smtClean="0"/>
              <a:pPr/>
              <a:t>35</a:t>
            </a:fld>
            <a:endParaRPr lang="en-US" dirty="0"/>
          </a:p>
        </p:txBody>
      </p:sp>
    </p:spTree>
    <p:extLst>
      <p:ext uri="{BB962C8B-B14F-4D97-AF65-F5344CB8AC3E}">
        <p14:creationId xmlns:p14="http://schemas.microsoft.com/office/powerpoint/2010/main" val="9236769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E5908-D1C8-0F60-E582-78EB245F8F57}"/>
              </a:ext>
            </a:extLst>
          </p:cNvPr>
          <p:cNvSpPr>
            <a:spLocks noGrp="1"/>
          </p:cNvSpPr>
          <p:nvPr>
            <p:ph type="title"/>
          </p:nvPr>
        </p:nvSpPr>
        <p:spPr/>
        <p:txBody>
          <a:bodyPr>
            <a:normAutofit/>
          </a:bodyPr>
          <a:lstStyle/>
          <a:p>
            <a:r>
              <a:rPr lang="en-US" sz="3600" b="1" i="0" u="none" strike="noStrike" baseline="0" dirty="0"/>
              <a:t>Turning Design Guidelines into Heuristics</a:t>
            </a:r>
            <a:endParaRPr lang="en-IN" sz="6600" b="1" dirty="0"/>
          </a:p>
        </p:txBody>
      </p:sp>
      <p:sp>
        <p:nvSpPr>
          <p:cNvPr id="3" name="Content Placeholder 2">
            <a:extLst>
              <a:ext uri="{FF2B5EF4-FFF2-40B4-BE49-F238E27FC236}">
                <a16:creationId xmlns:a16="http://schemas.microsoft.com/office/drawing/2014/main" id="{5EDDF2EF-CD0F-B14F-D4E2-266D6B2D69E7}"/>
              </a:ext>
            </a:extLst>
          </p:cNvPr>
          <p:cNvSpPr>
            <a:spLocks noGrp="1"/>
          </p:cNvSpPr>
          <p:nvPr>
            <p:ph idx="1"/>
          </p:nvPr>
        </p:nvSpPr>
        <p:spPr>
          <a:xfrm>
            <a:off x="203200" y="1371600"/>
            <a:ext cx="11760200" cy="4800600"/>
          </a:xfrm>
        </p:spPr>
        <p:txBody>
          <a:bodyPr>
            <a:normAutofit/>
          </a:bodyPr>
          <a:lstStyle/>
          <a:p>
            <a:pPr marL="0" indent="0" algn="l">
              <a:buNone/>
            </a:pPr>
            <a:r>
              <a:rPr lang="en-US" b="1" i="0" u="none" strike="noStrike" baseline="0" dirty="0"/>
              <a:t>Offer informative feedback</a:t>
            </a:r>
          </a:p>
          <a:p>
            <a:r>
              <a:rPr lang="en-US" b="0" i="0" u="none" strike="noStrike" baseline="0" dirty="0"/>
              <a:t>For every user action, there should be system feedback. For frequent and minor actions, the response can be modest, whereas for infrequent and major actions, the response should be more substantial. </a:t>
            </a:r>
          </a:p>
          <a:p>
            <a:r>
              <a:rPr lang="en-US" b="0" i="0" u="none" strike="noStrike" baseline="0" dirty="0"/>
              <a:t>Visual presentation of the objects of interest </a:t>
            </a:r>
            <a:r>
              <a:rPr lang="en-IN" b="0" i="0" u="none" strike="noStrike" baseline="0" dirty="0"/>
              <a:t>provides a convenient environment for showing changes explicitly.</a:t>
            </a:r>
          </a:p>
          <a:p>
            <a:endParaRPr lang="en-IN" b="0" i="0" u="none" strike="noStrike" baseline="0" dirty="0"/>
          </a:p>
          <a:p>
            <a:pPr marL="0" indent="0">
              <a:buNone/>
            </a:pPr>
            <a:r>
              <a:rPr lang="en-US" b="1" dirty="0"/>
              <a:t>Design dialogs to yield closure</a:t>
            </a:r>
          </a:p>
          <a:p>
            <a:r>
              <a:rPr lang="en-US" b="0" i="0" u="none" strike="noStrike" baseline="0" dirty="0"/>
              <a:t>Sequences of actions should be organized into groups with a beginning, middle, and end. </a:t>
            </a:r>
          </a:p>
          <a:p>
            <a:r>
              <a:rPr lang="en-US" b="0" i="0" u="none" strike="noStrike" baseline="0" dirty="0"/>
              <a:t>Informative</a:t>
            </a:r>
            <a:r>
              <a:rPr lang="en-US" dirty="0"/>
              <a:t> </a:t>
            </a:r>
            <a:r>
              <a:rPr lang="en-US" b="0" i="0" u="none" strike="noStrike" baseline="0" dirty="0"/>
              <a:t>feedback at the completion of a group of actions gives operators the satisfaction of accomplishment, a sense of relief, a signal to drop contingency plans from their minds, and an indicator to prepare for the next group of actions. </a:t>
            </a:r>
          </a:p>
          <a:p>
            <a:r>
              <a:rPr lang="en-US" b="0" i="0" u="none" strike="noStrike" baseline="0" dirty="0"/>
              <a:t>For example, e-commerce websites move users from selecting products to the checkout, ending with a clear confirmation page that completes the transaction.</a:t>
            </a:r>
            <a:endParaRPr lang="en-IN" sz="2400" dirty="0"/>
          </a:p>
        </p:txBody>
      </p:sp>
      <p:sp>
        <p:nvSpPr>
          <p:cNvPr id="4" name="Date Placeholder 3">
            <a:extLst>
              <a:ext uri="{FF2B5EF4-FFF2-40B4-BE49-F238E27FC236}">
                <a16:creationId xmlns:a16="http://schemas.microsoft.com/office/drawing/2014/main" id="{A83BBAA2-AB08-771E-2C95-E1BDDED3743E}"/>
              </a:ext>
            </a:extLst>
          </p:cNvPr>
          <p:cNvSpPr>
            <a:spLocks noGrp="1"/>
          </p:cNvSpPr>
          <p:nvPr>
            <p:ph type="dt" sz="half" idx="10"/>
          </p:nvPr>
        </p:nvSpPr>
        <p:spPr/>
        <p:txBody>
          <a:bodyPr/>
          <a:lstStyle/>
          <a:p>
            <a:fld id="{F6C643BA-ACA1-44BF-9071-763295A35907}" type="datetime4">
              <a:rPr lang="en-US" smtClean="0"/>
              <a:t>August 11, 2025</a:t>
            </a:fld>
            <a:endParaRPr lang="en-US"/>
          </a:p>
        </p:txBody>
      </p:sp>
      <p:sp>
        <p:nvSpPr>
          <p:cNvPr id="5" name="Footer Placeholder 4">
            <a:extLst>
              <a:ext uri="{FF2B5EF4-FFF2-40B4-BE49-F238E27FC236}">
                <a16:creationId xmlns:a16="http://schemas.microsoft.com/office/drawing/2014/main" id="{0276ED4F-1F07-11B6-1CD7-0FF71B96D0B0}"/>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891FA27C-DDAA-1AE5-A541-524DE41CE3CE}"/>
              </a:ext>
            </a:extLst>
          </p:cNvPr>
          <p:cNvSpPr>
            <a:spLocks noGrp="1"/>
          </p:cNvSpPr>
          <p:nvPr>
            <p:ph type="sldNum" sz="quarter" idx="12"/>
          </p:nvPr>
        </p:nvSpPr>
        <p:spPr/>
        <p:txBody>
          <a:bodyPr/>
          <a:lstStyle/>
          <a:p>
            <a:fld id="{C4FA3F07-B4E9-4FEB-BC07-B9713C186F28}" type="slidenum">
              <a:rPr lang="en-US" smtClean="0"/>
              <a:pPr/>
              <a:t>36</a:t>
            </a:fld>
            <a:endParaRPr lang="en-US" dirty="0"/>
          </a:p>
        </p:txBody>
      </p:sp>
    </p:spTree>
    <p:extLst>
      <p:ext uri="{BB962C8B-B14F-4D97-AF65-F5344CB8AC3E}">
        <p14:creationId xmlns:p14="http://schemas.microsoft.com/office/powerpoint/2010/main" val="38798790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E5908-D1C8-0F60-E582-78EB245F8F57}"/>
              </a:ext>
            </a:extLst>
          </p:cNvPr>
          <p:cNvSpPr>
            <a:spLocks noGrp="1"/>
          </p:cNvSpPr>
          <p:nvPr>
            <p:ph type="title"/>
          </p:nvPr>
        </p:nvSpPr>
        <p:spPr/>
        <p:txBody>
          <a:bodyPr>
            <a:normAutofit/>
          </a:bodyPr>
          <a:lstStyle/>
          <a:p>
            <a:r>
              <a:rPr lang="en-US" sz="3600" b="1" i="0" u="none" strike="noStrike" baseline="0" dirty="0"/>
              <a:t>Turning Design Guidelines into Heuristics</a:t>
            </a:r>
            <a:endParaRPr lang="en-IN" sz="6600" b="1" dirty="0"/>
          </a:p>
        </p:txBody>
      </p:sp>
      <p:sp>
        <p:nvSpPr>
          <p:cNvPr id="3" name="Content Placeholder 2">
            <a:extLst>
              <a:ext uri="{FF2B5EF4-FFF2-40B4-BE49-F238E27FC236}">
                <a16:creationId xmlns:a16="http://schemas.microsoft.com/office/drawing/2014/main" id="{5EDDF2EF-CD0F-B14F-D4E2-266D6B2D69E7}"/>
              </a:ext>
            </a:extLst>
          </p:cNvPr>
          <p:cNvSpPr>
            <a:spLocks noGrp="1"/>
          </p:cNvSpPr>
          <p:nvPr>
            <p:ph idx="1"/>
          </p:nvPr>
        </p:nvSpPr>
        <p:spPr>
          <a:xfrm>
            <a:off x="203200" y="1371600"/>
            <a:ext cx="11760200" cy="4800600"/>
          </a:xfrm>
        </p:spPr>
        <p:txBody>
          <a:bodyPr>
            <a:normAutofit/>
          </a:bodyPr>
          <a:lstStyle/>
          <a:p>
            <a:pPr marL="0" indent="0" algn="l">
              <a:buNone/>
            </a:pPr>
            <a:r>
              <a:rPr lang="en-US" sz="1800" b="1" i="0" u="none" strike="noStrike" baseline="0" dirty="0"/>
              <a:t>Prevent errors</a:t>
            </a:r>
          </a:p>
          <a:p>
            <a:r>
              <a:rPr lang="en-US" sz="1800" b="0" i="0" u="none" strike="noStrike" baseline="0" dirty="0"/>
              <a:t>As much as possible, design the system such that users cannot make serious errors;</a:t>
            </a:r>
          </a:p>
          <a:p>
            <a:r>
              <a:rPr lang="en-US" sz="1800" b="0" i="0" u="none" strike="noStrike" baseline="0" dirty="0"/>
              <a:t>Example 1: gray out menu items that are not appropriate and do not allow alphabetic characters in numeric entry fields. If a user makes an error, the interface should detect the error and offer simple, constructive, and specific instructions for recovery. </a:t>
            </a:r>
            <a:endParaRPr lang="en-US" sz="1800" dirty="0"/>
          </a:p>
          <a:p>
            <a:r>
              <a:rPr lang="en-US" sz="1800" dirty="0"/>
              <a:t>Example 2:</a:t>
            </a:r>
            <a:r>
              <a:rPr lang="en-US" sz="1800" b="0" i="0" u="none" strike="noStrike" baseline="0" dirty="0"/>
              <a:t> users should not have to retype an entire name-address form if they enter an invalid zip code, but rather should be guided to repair only the faulty part. </a:t>
            </a:r>
          </a:p>
          <a:p>
            <a:r>
              <a:rPr lang="en-US" sz="1800" b="0" i="0" u="none" strike="noStrike" baseline="0" dirty="0"/>
              <a:t>Erroneous actions should leave the system state unchanged, or the interface should give instructions about restoring the </a:t>
            </a:r>
            <a:r>
              <a:rPr lang="en-IN" sz="1800" b="0" i="0" u="none" strike="noStrike" baseline="0" dirty="0"/>
              <a:t>state.</a:t>
            </a:r>
          </a:p>
          <a:p>
            <a:pPr marL="0" indent="0" algn="l">
              <a:buNone/>
            </a:pPr>
            <a:r>
              <a:rPr lang="en-US" sz="1800" b="1" dirty="0"/>
              <a:t>Permit easy reversal of actions</a:t>
            </a:r>
          </a:p>
          <a:p>
            <a:r>
              <a:rPr lang="en-US" sz="1800" dirty="0"/>
              <a:t>As much as possible, actions should be reversible. </a:t>
            </a:r>
          </a:p>
          <a:p>
            <a:r>
              <a:rPr lang="en-US" sz="1800" dirty="0"/>
              <a:t>This feature relieves anxiety since the user knows that errors can be undone, and encourages exploration of unfamiliar options. </a:t>
            </a:r>
          </a:p>
          <a:p>
            <a:r>
              <a:rPr lang="en-US" sz="1800" dirty="0"/>
              <a:t>The units of reversibility may be a single action, a data-entry task, or a complete group of actions, such as the entry of a name-address block.</a:t>
            </a:r>
            <a:endParaRPr lang="en-IN" sz="1800" dirty="0"/>
          </a:p>
        </p:txBody>
      </p:sp>
      <p:sp>
        <p:nvSpPr>
          <p:cNvPr id="4" name="Date Placeholder 3">
            <a:extLst>
              <a:ext uri="{FF2B5EF4-FFF2-40B4-BE49-F238E27FC236}">
                <a16:creationId xmlns:a16="http://schemas.microsoft.com/office/drawing/2014/main" id="{A83BBAA2-AB08-771E-2C95-E1BDDED3743E}"/>
              </a:ext>
            </a:extLst>
          </p:cNvPr>
          <p:cNvSpPr>
            <a:spLocks noGrp="1"/>
          </p:cNvSpPr>
          <p:nvPr>
            <p:ph type="dt" sz="half" idx="10"/>
          </p:nvPr>
        </p:nvSpPr>
        <p:spPr/>
        <p:txBody>
          <a:bodyPr/>
          <a:lstStyle/>
          <a:p>
            <a:fld id="{F6C643BA-ACA1-44BF-9071-763295A35907}" type="datetime4">
              <a:rPr lang="en-US" smtClean="0"/>
              <a:t>August 11, 2025</a:t>
            </a:fld>
            <a:endParaRPr lang="en-US"/>
          </a:p>
        </p:txBody>
      </p:sp>
      <p:sp>
        <p:nvSpPr>
          <p:cNvPr id="5" name="Footer Placeholder 4">
            <a:extLst>
              <a:ext uri="{FF2B5EF4-FFF2-40B4-BE49-F238E27FC236}">
                <a16:creationId xmlns:a16="http://schemas.microsoft.com/office/drawing/2014/main" id="{0276ED4F-1F07-11B6-1CD7-0FF71B96D0B0}"/>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891FA27C-DDAA-1AE5-A541-524DE41CE3CE}"/>
              </a:ext>
            </a:extLst>
          </p:cNvPr>
          <p:cNvSpPr>
            <a:spLocks noGrp="1"/>
          </p:cNvSpPr>
          <p:nvPr>
            <p:ph type="sldNum" sz="quarter" idx="12"/>
          </p:nvPr>
        </p:nvSpPr>
        <p:spPr/>
        <p:txBody>
          <a:bodyPr/>
          <a:lstStyle/>
          <a:p>
            <a:fld id="{C4FA3F07-B4E9-4FEB-BC07-B9713C186F28}" type="slidenum">
              <a:rPr lang="en-US" smtClean="0"/>
              <a:pPr/>
              <a:t>37</a:t>
            </a:fld>
            <a:endParaRPr lang="en-US" dirty="0"/>
          </a:p>
        </p:txBody>
      </p:sp>
    </p:spTree>
    <p:extLst>
      <p:ext uri="{BB962C8B-B14F-4D97-AF65-F5344CB8AC3E}">
        <p14:creationId xmlns:p14="http://schemas.microsoft.com/office/powerpoint/2010/main" val="21334297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E5908-D1C8-0F60-E582-78EB245F8F57}"/>
              </a:ext>
            </a:extLst>
          </p:cNvPr>
          <p:cNvSpPr>
            <a:spLocks noGrp="1"/>
          </p:cNvSpPr>
          <p:nvPr>
            <p:ph type="title"/>
          </p:nvPr>
        </p:nvSpPr>
        <p:spPr/>
        <p:txBody>
          <a:bodyPr>
            <a:normAutofit/>
          </a:bodyPr>
          <a:lstStyle/>
          <a:p>
            <a:r>
              <a:rPr lang="en-US" sz="3600" b="1" i="0" u="none" strike="noStrike" baseline="0" dirty="0"/>
              <a:t>Turning Design Guidelines into Heuristics</a:t>
            </a:r>
            <a:endParaRPr lang="en-IN" sz="6600" b="1" dirty="0"/>
          </a:p>
        </p:txBody>
      </p:sp>
      <p:sp>
        <p:nvSpPr>
          <p:cNvPr id="3" name="Content Placeholder 2">
            <a:extLst>
              <a:ext uri="{FF2B5EF4-FFF2-40B4-BE49-F238E27FC236}">
                <a16:creationId xmlns:a16="http://schemas.microsoft.com/office/drawing/2014/main" id="{5EDDF2EF-CD0F-B14F-D4E2-266D6B2D69E7}"/>
              </a:ext>
            </a:extLst>
          </p:cNvPr>
          <p:cNvSpPr>
            <a:spLocks noGrp="1"/>
          </p:cNvSpPr>
          <p:nvPr>
            <p:ph idx="1"/>
          </p:nvPr>
        </p:nvSpPr>
        <p:spPr>
          <a:xfrm>
            <a:off x="203200" y="1371600"/>
            <a:ext cx="11760200" cy="4800600"/>
          </a:xfrm>
        </p:spPr>
        <p:txBody>
          <a:bodyPr>
            <a:normAutofit/>
          </a:bodyPr>
          <a:lstStyle/>
          <a:p>
            <a:pPr marL="0" indent="0" algn="l">
              <a:buNone/>
            </a:pPr>
            <a:r>
              <a:rPr lang="en-US" b="1" i="0" u="none" strike="noStrike" baseline="0" dirty="0"/>
              <a:t>Support internal locus of control</a:t>
            </a:r>
          </a:p>
          <a:p>
            <a:r>
              <a:rPr lang="en-US" b="0" i="0" u="none" strike="noStrike" baseline="0" dirty="0"/>
              <a:t>Experienced users strongly desire the sense that they are in charge of the interface and that the interface responds to their actions. </a:t>
            </a:r>
          </a:p>
          <a:p>
            <a:r>
              <a:rPr lang="en-US" b="0" i="0" u="none" strike="noStrike" baseline="0" dirty="0"/>
              <a:t>They don't want surprises or changes in familiar behavior, and they are annoyed by tedious data-entry sequences, difficulty in obtaining necessary information, and inability to produce their </a:t>
            </a:r>
            <a:r>
              <a:rPr lang="en-IN" b="0" i="0" u="none" strike="noStrike" baseline="0" dirty="0"/>
              <a:t>desired result.</a:t>
            </a:r>
          </a:p>
          <a:p>
            <a:pPr marL="0" indent="0">
              <a:buNone/>
            </a:pPr>
            <a:endParaRPr lang="en-IN" b="0" i="0" u="none" strike="noStrike" baseline="0" dirty="0"/>
          </a:p>
          <a:p>
            <a:pPr marL="0" indent="0" algn="l">
              <a:buNone/>
            </a:pPr>
            <a:r>
              <a:rPr lang="en-US" b="1" i="0" u="none" strike="noStrike" baseline="0" dirty="0"/>
              <a:t>Reduce short-term memory load</a:t>
            </a:r>
          </a:p>
          <a:p>
            <a:r>
              <a:rPr lang="en-US" b="0" i="0" u="none" strike="noStrike" baseline="0" dirty="0"/>
              <a:t>Humans’ limited capacity for information processing in short-term memory (the rule of thumb is that we can remember ‘seven plus or minus two chunks of information) requires that designers avoid interfaces in which users must remember information from one screen and then use that information on another screen.</a:t>
            </a:r>
          </a:p>
          <a:p>
            <a:r>
              <a:rPr lang="en-US" b="0" i="0" u="none" strike="noStrike" baseline="0" dirty="0"/>
              <a:t>It</a:t>
            </a:r>
            <a:r>
              <a:rPr lang="en-US" dirty="0"/>
              <a:t> </a:t>
            </a:r>
            <a:r>
              <a:rPr lang="en-US" b="0" i="0" u="none" strike="noStrike" baseline="0" dirty="0"/>
              <a:t>means that smartphones should not require a re-entry of phone numbers, website locations should remain visible, multiple-page displays should be consolidated, and sufficient training time should be allotted for complex </a:t>
            </a:r>
            <a:r>
              <a:rPr lang="en-IN" b="0" i="0" u="none" strike="noStrike" baseline="0" dirty="0"/>
              <a:t>sequences of actions.</a:t>
            </a:r>
            <a:endParaRPr lang="en-IN" dirty="0"/>
          </a:p>
        </p:txBody>
      </p:sp>
      <p:sp>
        <p:nvSpPr>
          <p:cNvPr id="4" name="Date Placeholder 3">
            <a:extLst>
              <a:ext uri="{FF2B5EF4-FFF2-40B4-BE49-F238E27FC236}">
                <a16:creationId xmlns:a16="http://schemas.microsoft.com/office/drawing/2014/main" id="{A83BBAA2-AB08-771E-2C95-E1BDDED3743E}"/>
              </a:ext>
            </a:extLst>
          </p:cNvPr>
          <p:cNvSpPr>
            <a:spLocks noGrp="1"/>
          </p:cNvSpPr>
          <p:nvPr>
            <p:ph type="dt" sz="half" idx="10"/>
          </p:nvPr>
        </p:nvSpPr>
        <p:spPr/>
        <p:txBody>
          <a:bodyPr/>
          <a:lstStyle/>
          <a:p>
            <a:fld id="{F6C643BA-ACA1-44BF-9071-763295A35907}" type="datetime4">
              <a:rPr lang="en-US" smtClean="0"/>
              <a:t>August 11, 2025</a:t>
            </a:fld>
            <a:endParaRPr lang="en-US"/>
          </a:p>
        </p:txBody>
      </p:sp>
      <p:sp>
        <p:nvSpPr>
          <p:cNvPr id="5" name="Footer Placeholder 4">
            <a:extLst>
              <a:ext uri="{FF2B5EF4-FFF2-40B4-BE49-F238E27FC236}">
                <a16:creationId xmlns:a16="http://schemas.microsoft.com/office/drawing/2014/main" id="{0276ED4F-1F07-11B6-1CD7-0FF71B96D0B0}"/>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891FA27C-DDAA-1AE5-A541-524DE41CE3CE}"/>
              </a:ext>
            </a:extLst>
          </p:cNvPr>
          <p:cNvSpPr>
            <a:spLocks noGrp="1"/>
          </p:cNvSpPr>
          <p:nvPr>
            <p:ph type="sldNum" sz="quarter" idx="12"/>
          </p:nvPr>
        </p:nvSpPr>
        <p:spPr/>
        <p:txBody>
          <a:bodyPr/>
          <a:lstStyle/>
          <a:p>
            <a:fld id="{C4FA3F07-B4E9-4FEB-BC07-B9713C186F28}" type="slidenum">
              <a:rPr lang="en-US" smtClean="0"/>
              <a:pPr/>
              <a:t>38</a:t>
            </a:fld>
            <a:endParaRPr lang="en-US" dirty="0"/>
          </a:p>
        </p:txBody>
      </p:sp>
    </p:spTree>
    <p:extLst>
      <p:ext uri="{BB962C8B-B14F-4D97-AF65-F5344CB8AC3E}">
        <p14:creationId xmlns:p14="http://schemas.microsoft.com/office/powerpoint/2010/main" val="39835541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CB843-0E7E-0858-B277-76446451BD8D}"/>
              </a:ext>
            </a:extLst>
          </p:cNvPr>
          <p:cNvSpPr>
            <a:spLocks noGrp="1"/>
          </p:cNvSpPr>
          <p:nvPr>
            <p:ph type="title"/>
          </p:nvPr>
        </p:nvSpPr>
        <p:spPr/>
        <p:txBody>
          <a:bodyPr>
            <a:normAutofit/>
          </a:bodyPr>
          <a:lstStyle/>
          <a:p>
            <a:r>
              <a:rPr lang="en-IN" sz="3600" b="1" i="0" u="none" strike="noStrike" baseline="0" dirty="0"/>
              <a:t>Doing Heuristic Evaluation </a:t>
            </a:r>
            <a:r>
              <a:rPr lang="en-IN" sz="3600" b="1" i="0" u="none" strike="noStrike" baseline="0"/>
              <a:t>(Process)</a:t>
            </a:r>
            <a:endParaRPr lang="en-IN" sz="6600" b="1" dirty="0"/>
          </a:p>
        </p:txBody>
      </p:sp>
      <p:sp>
        <p:nvSpPr>
          <p:cNvPr id="3" name="Content Placeholder 2">
            <a:extLst>
              <a:ext uri="{FF2B5EF4-FFF2-40B4-BE49-F238E27FC236}">
                <a16:creationId xmlns:a16="http://schemas.microsoft.com/office/drawing/2014/main" id="{45135CDC-9630-7FF8-B600-1FD170DF60B9}"/>
              </a:ext>
            </a:extLst>
          </p:cNvPr>
          <p:cNvSpPr>
            <a:spLocks noGrp="1"/>
          </p:cNvSpPr>
          <p:nvPr>
            <p:ph idx="1"/>
          </p:nvPr>
        </p:nvSpPr>
        <p:spPr>
          <a:xfrm>
            <a:off x="152400" y="1371600"/>
            <a:ext cx="11887200" cy="4800600"/>
          </a:xfrm>
        </p:spPr>
        <p:txBody>
          <a:bodyPr>
            <a:noAutofit/>
          </a:bodyPr>
          <a:lstStyle/>
          <a:p>
            <a:pPr marL="0" indent="0" algn="l">
              <a:buNone/>
            </a:pPr>
            <a:r>
              <a:rPr lang="en-US" sz="1600" b="0" i="0" u="none" strike="noStrike" baseline="0" dirty="0"/>
              <a:t>Heuristic evaluation has three stages:</a:t>
            </a:r>
          </a:p>
          <a:p>
            <a:pPr marL="342900" indent="-342900" algn="l">
              <a:buFont typeface="+mj-lt"/>
              <a:buAutoNum type="arabicPeriod"/>
            </a:pPr>
            <a:r>
              <a:rPr lang="en-US" sz="1600" b="0" i="0" u="none" strike="noStrike" baseline="0" dirty="0"/>
              <a:t>The briefing session: In this stage, the experts are told what to do. A prepared script is useful as a guide to ensure each person receives the same </a:t>
            </a:r>
            <a:r>
              <a:rPr lang="en-IN" sz="1600" b="0" i="0" u="none" strike="noStrike" baseline="0" dirty="0"/>
              <a:t>briefing.</a:t>
            </a:r>
          </a:p>
          <a:p>
            <a:pPr marL="342900" indent="-342900" algn="l">
              <a:buFont typeface="+mj-lt"/>
              <a:buAutoNum type="arabicPeriod"/>
            </a:pPr>
            <a:r>
              <a:rPr lang="en-US" sz="1600" b="0" i="0" u="none" strike="noStrike" baseline="0" dirty="0"/>
              <a:t>The evaluation period:</a:t>
            </a:r>
          </a:p>
          <a:p>
            <a:pPr lvl="1"/>
            <a:r>
              <a:rPr lang="en-US" sz="1600" b="0" i="0" u="none" strike="noStrike" baseline="0" dirty="0"/>
              <a:t>In this stage, each expert typically spends 1–2 hours independently inspecting the product, using the heuristics for guidance.</a:t>
            </a:r>
          </a:p>
          <a:p>
            <a:pPr lvl="1"/>
            <a:r>
              <a:rPr lang="en-US" sz="1600" b="0" i="0" u="none" strike="noStrike" baseline="0" dirty="0"/>
              <a:t>The experts need to take at least two passes through the interface. </a:t>
            </a:r>
          </a:p>
          <a:p>
            <a:pPr lvl="2"/>
            <a:r>
              <a:rPr lang="en-US" b="0" i="0" u="none" strike="noStrike" baseline="0" dirty="0"/>
              <a:t>The first pass gives a feel for the flow of the interaction and the product’s scope. </a:t>
            </a:r>
          </a:p>
          <a:p>
            <a:pPr lvl="2"/>
            <a:r>
              <a:rPr lang="en-US" b="0" i="0" u="none" strike="noStrike" baseline="0" dirty="0"/>
              <a:t>The second pass allows the evaluator to focus on specific interface elements in the context of the whole product, and to identify </a:t>
            </a:r>
            <a:r>
              <a:rPr lang="en-IN" b="0" i="0" u="none" strike="noStrike" baseline="0" dirty="0"/>
              <a:t>potential usability problems.</a:t>
            </a:r>
          </a:p>
          <a:p>
            <a:pPr lvl="1"/>
            <a:r>
              <a:rPr lang="en-US" sz="1600" b="0" i="0" u="none" strike="noStrike" baseline="0" dirty="0"/>
              <a:t>If the evaluation is for a functioning product, the evaluators need to have some specific user tasks in mind so that exploration is focused.</a:t>
            </a:r>
          </a:p>
          <a:p>
            <a:pPr lvl="1"/>
            <a:r>
              <a:rPr lang="en-US" sz="1600" b="0" i="0" u="none" strike="noStrike" baseline="0" dirty="0"/>
              <a:t>Suggesting tasks may be helpful but many experts suggest their own tasks. However, this approach is less easy if the evaluation is done early in design when there are only screen mockups or a specification; the approach needs to be adapted to the evaluation circumstances. While working through the interface, specification, or mockups, a second person may record the problems identified, or the evaluator may think aloud. Alternatively, she may take notes herself. </a:t>
            </a:r>
          </a:p>
          <a:p>
            <a:pPr lvl="1"/>
            <a:r>
              <a:rPr lang="en-US" sz="1600" b="0" i="0" u="none" strike="noStrike" baseline="0" dirty="0"/>
              <a:t>Evaluators should be encouraged to be as specific as possible and to record each problem </a:t>
            </a:r>
            <a:r>
              <a:rPr lang="en-IN" sz="1600" b="0" i="0" u="none" strike="noStrike" baseline="0" dirty="0"/>
              <a:t>clearly.</a:t>
            </a:r>
          </a:p>
          <a:p>
            <a:pPr marL="0" indent="0" algn="l">
              <a:buNone/>
            </a:pPr>
            <a:r>
              <a:rPr lang="en-IN" sz="1600" b="0" i="0" u="none" strike="noStrike" baseline="0" dirty="0"/>
              <a:t>3. </a:t>
            </a:r>
            <a:r>
              <a:rPr lang="en-US" sz="1600" dirty="0"/>
              <a:t>The debriefing session: In this stage, </a:t>
            </a:r>
            <a:r>
              <a:rPr lang="en-US" sz="1600" b="0" i="0" u="none" strike="noStrike" baseline="0" dirty="0"/>
              <a:t>the evaluators come together to discuss their findings and prioritize the problems they found and suggest </a:t>
            </a:r>
            <a:r>
              <a:rPr lang="en-IN" sz="1600" b="0" i="0" u="none" strike="noStrike" baseline="0" dirty="0"/>
              <a:t>solutions.</a:t>
            </a:r>
            <a:endParaRPr lang="en-IN" sz="1600" dirty="0"/>
          </a:p>
        </p:txBody>
      </p:sp>
      <p:sp>
        <p:nvSpPr>
          <p:cNvPr id="4" name="Date Placeholder 3">
            <a:extLst>
              <a:ext uri="{FF2B5EF4-FFF2-40B4-BE49-F238E27FC236}">
                <a16:creationId xmlns:a16="http://schemas.microsoft.com/office/drawing/2014/main" id="{3000D82F-AB53-DEED-4D41-2C9902458E15}"/>
              </a:ext>
            </a:extLst>
          </p:cNvPr>
          <p:cNvSpPr>
            <a:spLocks noGrp="1"/>
          </p:cNvSpPr>
          <p:nvPr>
            <p:ph type="dt" sz="half" idx="10"/>
          </p:nvPr>
        </p:nvSpPr>
        <p:spPr/>
        <p:txBody>
          <a:bodyPr/>
          <a:lstStyle/>
          <a:p>
            <a:fld id="{F6C643BA-ACA1-44BF-9071-763295A35907}" type="datetime4">
              <a:rPr lang="en-US" smtClean="0"/>
              <a:t>August 11, 2025</a:t>
            </a:fld>
            <a:endParaRPr lang="en-US"/>
          </a:p>
        </p:txBody>
      </p:sp>
      <p:sp>
        <p:nvSpPr>
          <p:cNvPr id="5" name="Footer Placeholder 4">
            <a:extLst>
              <a:ext uri="{FF2B5EF4-FFF2-40B4-BE49-F238E27FC236}">
                <a16:creationId xmlns:a16="http://schemas.microsoft.com/office/drawing/2014/main" id="{7BA0C23A-0CCC-DCA6-2C1E-C2C51F05FD39}"/>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DA8EF3AD-8BC3-F2A9-C585-0FF38D0221F3}"/>
              </a:ext>
            </a:extLst>
          </p:cNvPr>
          <p:cNvSpPr>
            <a:spLocks noGrp="1"/>
          </p:cNvSpPr>
          <p:nvPr>
            <p:ph type="sldNum" sz="quarter" idx="12"/>
          </p:nvPr>
        </p:nvSpPr>
        <p:spPr/>
        <p:txBody>
          <a:bodyPr/>
          <a:lstStyle/>
          <a:p>
            <a:fld id="{C4FA3F07-B4E9-4FEB-BC07-B9713C186F28}" type="slidenum">
              <a:rPr lang="en-US" smtClean="0"/>
              <a:pPr/>
              <a:t>39</a:t>
            </a:fld>
            <a:endParaRPr lang="en-US" dirty="0"/>
          </a:p>
        </p:txBody>
      </p:sp>
    </p:spTree>
    <p:extLst>
      <p:ext uri="{BB962C8B-B14F-4D97-AF65-F5344CB8AC3E}">
        <p14:creationId xmlns:p14="http://schemas.microsoft.com/office/powerpoint/2010/main" val="2966901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676BC-E111-D3CE-40A0-259744DB2BEC}"/>
              </a:ext>
            </a:extLst>
          </p:cNvPr>
          <p:cNvSpPr>
            <a:spLocks noGrp="1"/>
          </p:cNvSpPr>
          <p:nvPr>
            <p:ph type="title"/>
          </p:nvPr>
        </p:nvSpPr>
        <p:spPr/>
        <p:txBody>
          <a:bodyPr/>
          <a:lstStyle/>
          <a:p>
            <a:r>
              <a:rPr lang="en-IN" dirty="0"/>
              <a:t>Introduction To Evaluation	</a:t>
            </a:r>
          </a:p>
        </p:txBody>
      </p:sp>
      <p:sp>
        <p:nvSpPr>
          <p:cNvPr id="3" name="Content Placeholder 2">
            <a:extLst>
              <a:ext uri="{FF2B5EF4-FFF2-40B4-BE49-F238E27FC236}">
                <a16:creationId xmlns:a16="http://schemas.microsoft.com/office/drawing/2014/main" id="{35976984-3D92-09D1-4753-47E7AC690642}"/>
              </a:ext>
            </a:extLst>
          </p:cNvPr>
          <p:cNvSpPr>
            <a:spLocks noGrp="1"/>
          </p:cNvSpPr>
          <p:nvPr>
            <p:ph idx="1"/>
          </p:nvPr>
        </p:nvSpPr>
        <p:spPr>
          <a:xfrm>
            <a:off x="5130800" y="1981200"/>
            <a:ext cx="6858000" cy="3962400"/>
          </a:xfrm>
        </p:spPr>
        <p:txBody>
          <a:bodyPr>
            <a:normAutofit/>
          </a:bodyPr>
          <a:lstStyle/>
          <a:p>
            <a:pPr marL="0" indent="0" algn="just">
              <a:buNone/>
            </a:pPr>
            <a:r>
              <a:rPr lang="en-US" sz="2400" b="0" i="0" u="none" strike="noStrike" baseline="0" dirty="0"/>
              <a:t>Evaluation is integral to the design process. Evaluators collect information about users or potential users’ experiences when interacting with a prototype, an app, a computer system, a component of a computer system, an application, or a design artifact such as a screen sketch. They do this to improve its design. The evaluation focuses on the usability of the system (e.g. how easy it is to learn and use) and on the users’ experience when interacting with it (e.g. how satisfying, enjoyable, or motivating the </a:t>
            </a:r>
            <a:r>
              <a:rPr lang="en-IN" sz="2400" b="0" i="0" u="none" strike="noStrike" baseline="0" dirty="0"/>
              <a:t>interaction is).</a:t>
            </a:r>
            <a:endParaRPr lang="en-IN" sz="3200" dirty="0"/>
          </a:p>
        </p:txBody>
      </p:sp>
      <p:sp>
        <p:nvSpPr>
          <p:cNvPr id="4" name="Date Placeholder 3">
            <a:extLst>
              <a:ext uri="{FF2B5EF4-FFF2-40B4-BE49-F238E27FC236}">
                <a16:creationId xmlns:a16="http://schemas.microsoft.com/office/drawing/2014/main" id="{16CF9C44-BB66-D4FB-B7C4-3D4EAEF29CB5}"/>
              </a:ext>
            </a:extLst>
          </p:cNvPr>
          <p:cNvSpPr>
            <a:spLocks noGrp="1"/>
          </p:cNvSpPr>
          <p:nvPr>
            <p:ph type="dt" sz="half" idx="10"/>
          </p:nvPr>
        </p:nvSpPr>
        <p:spPr/>
        <p:txBody>
          <a:bodyPr/>
          <a:lstStyle/>
          <a:p>
            <a:fld id="{F6C643BA-ACA1-44BF-9071-763295A35907}" type="datetime4">
              <a:rPr lang="en-US" smtClean="0"/>
              <a:t>August 11, 2025</a:t>
            </a:fld>
            <a:endParaRPr lang="en-US"/>
          </a:p>
        </p:txBody>
      </p:sp>
      <p:sp>
        <p:nvSpPr>
          <p:cNvPr id="5" name="Footer Placeholder 4">
            <a:extLst>
              <a:ext uri="{FF2B5EF4-FFF2-40B4-BE49-F238E27FC236}">
                <a16:creationId xmlns:a16="http://schemas.microsoft.com/office/drawing/2014/main" id="{AA7064ED-873B-F27A-AEC9-3A7427447A97}"/>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7D2CF6B2-13A0-707D-8957-7312E327936B}"/>
              </a:ext>
            </a:extLst>
          </p:cNvPr>
          <p:cNvSpPr>
            <a:spLocks noGrp="1"/>
          </p:cNvSpPr>
          <p:nvPr>
            <p:ph type="sldNum" sz="quarter" idx="12"/>
          </p:nvPr>
        </p:nvSpPr>
        <p:spPr/>
        <p:txBody>
          <a:bodyPr/>
          <a:lstStyle/>
          <a:p>
            <a:fld id="{C4FA3F07-B4E9-4FEB-BC07-B9713C186F28}" type="slidenum">
              <a:rPr lang="en-US" smtClean="0"/>
              <a:pPr/>
              <a:t>4</a:t>
            </a:fld>
            <a:endParaRPr lang="en-US" dirty="0"/>
          </a:p>
        </p:txBody>
      </p:sp>
      <p:pic>
        <p:nvPicPr>
          <p:cNvPr id="8" name="Picture 7">
            <a:extLst>
              <a:ext uri="{FF2B5EF4-FFF2-40B4-BE49-F238E27FC236}">
                <a16:creationId xmlns:a16="http://schemas.microsoft.com/office/drawing/2014/main" id="{BFC928C1-DD48-EA41-E305-F64EB0DFFA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 y="1295400"/>
            <a:ext cx="4826000" cy="4800600"/>
          </a:xfrm>
          <a:prstGeom prst="rect">
            <a:avLst/>
          </a:prstGeom>
        </p:spPr>
      </p:pic>
    </p:spTree>
    <p:extLst>
      <p:ext uri="{BB962C8B-B14F-4D97-AF65-F5344CB8AC3E}">
        <p14:creationId xmlns:p14="http://schemas.microsoft.com/office/powerpoint/2010/main" val="22691929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CB843-0E7E-0858-B277-76446451BD8D}"/>
              </a:ext>
            </a:extLst>
          </p:cNvPr>
          <p:cNvSpPr>
            <a:spLocks noGrp="1"/>
          </p:cNvSpPr>
          <p:nvPr>
            <p:ph type="title"/>
          </p:nvPr>
        </p:nvSpPr>
        <p:spPr/>
        <p:txBody>
          <a:bodyPr>
            <a:normAutofit/>
          </a:bodyPr>
          <a:lstStyle/>
          <a:p>
            <a:r>
              <a:rPr lang="en-IN" b="1" i="0" u="none" strike="noStrike" baseline="0" dirty="0"/>
              <a:t>Walkthroughs</a:t>
            </a:r>
            <a:endParaRPr lang="en-IN" sz="13800" b="1" dirty="0"/>
          </a:p>
        </p:txBody>
      </p:sp>
      <p:sp>
        <p:nvSpPr>
          <p:cNvPr id="3" name="Content Placeholder 2">
            <a:extLst>
              <a:ext uri="{FF2B5EF4-FFF2-40B4-BE49-F238E27FC236}">
                <a16:creationId xmlns:a16="http://schemas.microsoft.com/office/drawing/2014/main" id="{45135CDC-9630-7FF8-B600-1FD170DF60B9}"/>
              </a:ext>
            </a:extLst>
          </p:cNvPr>
          <p:cNvSpPr>
            <a:spLocks noGrp="1"/>
          </p:cNvSpPr>
          <p:nvPr>
            <p:ph idx="1"/>
          </p:nvPr>
        </p:nvSpPr>
        <p:spPr>
          <a:xfrm>
            <a:off x="304800" y="1371600"/>
            <a:ext cx="11379200" cy="4800600"/>
          </a:xfrm>
        </p:spPr>
        <p:txBody>
          <a:bodyPr>
            <a:noAutofit/>
          </a:bodyPr>
          <a:lstStyle/>
          <a:p>
            <a:pPr marL="0" indent="0">
              <a:buNone/>
            </a:pPr>
            <a:r>
              <a:rPr lang="en-US" sz="2200" b="0" i="0" u="none" strike="noStrike" baseline="0" dirty="0"/>
              <a:t>Walkthroughs have been used by system developers for many years for inspecting code and the concept offers an alternative approach to heuristic evaluation for predicting users’ problems without doing user testing. As the name suggests, walkthroughs involve walking through a task with the product and noting problematic usability features. Below are two types that will be discussed here.</a:t>
            </a:r>
          </a:p>
          <a:p>
            <a:pPr lvl="1"/>
            <a:r>
              <a:rPr lang="en-US" sz="2200" b="0" i="0" u="none" strike="noStrike" baseline="0" dirty="0"/>
              <a:t>cognitive and </a:t>
            </a:r>
          </a:p>
          <a:p>
            <a:pPr lvl="1"/>
            <a:r>
              <a:rPr lang="en-US" sz="2200" b="0" i="0" u="none" strike="noStrike" baseline="0" dirty="0"/>
              <a:t>pluralistic walkthroughs. </a:t>
            </a:r>
          </a:p>
          <a:p>
            <a:pPr marL="457200" lvl="1" indent="0">
              <a:buNone/>
            </a:pPr>
            <a:endParaRPr lang="en-US" sz="2200" dirty="0"/>
          </a:p>
          <a:p>
            <a:pPr marL="457200" lvl="1" indent="0">
              <a:buNone/>
            </a:pPr>
            <a:r>
              <a:rPr lang="en-US" sz="2200" dirty="0"/>
              <a:t>Both were originally developed for desktop systems but, as with heuristic evaluation, they can be adapted to web-based systems, smartphones and mobile devices, tabletops, and products such as DVD players</a:t>
            </a:r>
            <a:r>
              <a:rPr lang="en-US" sz="2200" b="0" i="0" u="none" strike="noStrike" baseline="0" dirty="0"/>
              <a:t>.</a:t>
            </a:r>
            <a:endParaRPr lang="en-IN" sz="2200" dirty="0"/>
          </a:p>
        </p:txBody>
      </p:sp>
      <p:sp>
        <p:nvSpPr>
          <p:cNvPr id="4" name="Date Placeholder 3">
            <a:extLst>
              <a:ext uri="{FF2B5EF4-FFF2-40B4-BE49-F238E27FC236}">
                <a16:creationId xmlns:a16="http://schemas.microsoft.com/office/drawing/2014/main" id="{3000D82F-AB53-DEED-4D41-2C9902458E15}"/>
              </a:ext>
            </a:extLst>
          </p:cNvPr>
          <p:cNvSpPr>
            <a:spLocks noGrp="1"/>
          </p:cNvSpPr>
          <p:nvPr>
            <p:ph type="dt" sz="half" idx="10"/>
          </p:nvPr>
        </p:nvSpPr>
        <p:spPr/>
        <p:txBody>
          <a:bodyPr/>
          <a:lstStyle/>
          <a:p>
            <a:fld id="{F6C643BA-ACA1-44BF-9071-763295A35907}" type="datetime4">
              <a:rPr lang="en-US" smtClean="0"/>
              <a:t>August 11, 2025</a:t>
            </a:fld>
            <a:endParaRPr lang="en-US"/>
          </a:p>
        </p:txBody>
      </p:sp>
      <p:sp>
        <p:nvSpPr>
          <p:cNvPr id="5" name="Footer Placeholder 4">
            <a:extLst>
              <a:ext uri="{FF2B5EF4-FFF2-40B4-BE49-F238E27FC236}">
                <a16:creationId xmlns:a16="http://schemas.microsoft.com/office/drawing/2014/main" id="{7BA0C23A-0CCC-DCA6-2C1E-C2C51F05FD39}"/>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DA8EF3AD-8BC3-F2A9-C585-0FF38D0221F3}"/>
              </a:ext>
            </a:extLst>
          </p:cNvPr>
          <p:cNvSpPr>
            <a:spLocks noGrp="1"/>
          </p:cNvSpPr>
          <p:nvPr>
            <p:ph type="sldNum" sz="quarter" idx="12"/>
          </p:nvPr>
        </p:nvSpPr>
        <p:spPr/>
        <p:txBody>
          <a:bodyPr/>
          <a:lstStyle/>
          <a:p>
            <a:fld id="{C4FA3F07-B4E9-4FEB-BC07-B9713C186F28}" type="slidenum">
              <a:rPr lang="en-US" smtClean="0"/>
              <a:pPr/>
              <a:t>40</a:t>
            </a:fld>
            <a:endParaRPr lang="en-US" dirty="0"/>
          </a:p>
        </p:txBody>
      </p:sp>
    </p:spTree>
    <p:extLst>
      <p:ext uri="{BB962C8B-B14F-4D97-AF65-F5344CB8AC3E}">
        <p14:creationId xmlns:p14="http://schemas.microsoft.com/office/powerpoint/2010/main" val="29763765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CB843-0E7E-0858-B277-76446451BD8D}"/>
              </a:ext>
            </a:extLst>
          </p:cNvPr>
          <p:cNvSpPr>
            <a:spLocks noGrp="1"/>
          </p:cNvSpPr>
          <p:nvPr>
            <p:ph type="title"/>
          </p:nvPr>
        </p:nvSpPr>
        <p:spPr/>
        <p:txBody>
          <a:bodyPr>
            <a:noAutofit/>
          </a:bodyPr>
          <a:lstStyle/>
          <a:p>
            <a:r>
              <a:rPr lang="en-IN" b="1" i="0" u="none" strike="noStrike" baseline="0" dirty="0"/>
              <a:t>Cognitive Walkthroughs</a:t>
            </a:r>
            <a:endParaRPr lang="en-IN" sz="7200" b="1" dirty="0"/>
          </a:p>
        </p:txBody>
      </p:sp>
      <p:sp>
        <p:nvSpPr>
          <p:cNvPr id="3" name="Content Placeholder 2">
            <a:extLst>
              <a:ext uri="{FF2B5EF4-FFF2-40B4-BE49-F238E27FC236}">
                <a16:creationId xmlns:a16="http://schemas.microsoft.com/office/drawing/2014/main" id="{45135CDC-9630-7FF8-B600-1FD170DF60B9}"/>
              </a:ext>
            </a:extLst>
          </p:cNvPr>
          <p:cNvSpPr>
            <a:spLocks noGrp="1"/>
          </p:cNvSpPr>
          <p:nvPr>
            <p:ph idx="1"/>
          </p:nvPr>
        </p:nvSpPr>
        <p:spPr>
          <a:xfrm>
            <a:off x="203200" y="1371600"/>
            <a:ext cx="11684000" cy="4800600"/>
          </a:xfrm>
        </p:spPr>
        <p:txBody>
          <a:bodyPr>
            <a:noAutofit/>
          </a:bodyPr>
          <a:lstStyle/>
          <a:p>
            <a:pPr marL="0" indent="0" algn="l">
              <a:buNone/>
            </a:pPr>
            <a:r>
              <a:rPr lang="en-US" sz="2400" b="0" i="0" u="none" strike="noStrike" baseline="0" dirty="0"/>
              <a:t>“Cognitive walkthroughs involve simulating a user's problem-solving process at each step in the human-computer dialog, checking to see if the user’s goals and memory for actions can be assumed to lead to the next correct </a:t>
            </a:r>
            <a:r>
              <a:rPr lang="en-IN" sz="2400" b="0" i="0" u="none" strike="noStrike" baseline="0" dirty="0"/>
              <a:t>action”.</a:t>
            </a:r>
          </a:p>
          <a:p>
            <a:pPr marL="0" indent="0" algn="l">
              <a:buNone/>
            </a:pPr>
            <a:endParaRPr lang="en-IN" sz="2400" b="0" i="0" u="none" strike="noStrike" baseline="0" dirty="0"/>
          </a:p>
          <a:p>
            <a:pPr marL="0" indent="0" algn="l">
              <a:buNone/>
            </a:pPr>
            <a:r>
              <a:rPr lang="en-IN" sz="2400" b="0" i="0" u="none" strike="noStrike" baseline="0" dirty="0"/>
              <a:t>The </a:t>
            </a:r>
            <a:r>
              <a:rPr lang="en-US" sz="2400" b="0" i="0" u="none" strike="noStrike" baseline="0" dirty="0"/>
              <a:t>steps involved in cognitive walkthroughs are:</a:t>
            </a:r>
          </a:p>
          <a:p>
            <a:pPr marL="746125" lvl="1" indent="-342900" algn="just">
              <a:buFont typeface="+mj-lt"/>
              <a:buAutoNum type="arabicPeriod"/>
            </a:pPr>
            <a:r>
              <a:rPr lang="en-US" sz="2400" b="0" i="0" u="none" strike="noStrike" baseline="0" dirty="0"/>
              <a:t>The characteristics of typical users are identified and documented, and sample tasks have been developed that focus on the aspects of the design to be evaluated. A description, mockup, or prototype of the interface to be developed is also produced, along with a clear sequence of the actions needed for the users to complete the task.</a:t>
            </a:r>
          </a:p>
          <a:p>
            <a:pPr marL="746125" lvl="1" indent="-342900" algn="just">
              <a:buFont typeface="+mj-lt"/>
              <a:buAutoNum type="arabicPeriod"/>
            </a:pPr>
            <a:r>
              <a:rPr lang="en-US" sz="2400" b="0" i="0" u="none" strike="noStrike" baseline="0" dirty="0"/>
              <a:t>A designer and one or more expert evaluators come together to do the </a:t>
            </a:r>
            <a:r>
              <a:rPr lang="en-IN" sz="2400" b="0" i="0" u="none" strike="noStrike" baseline="0" dirty="0"/>
              <a:t>analysis.</a:t>
            </a:r>
          </a:p>
          <a:p>
            <a:pPr marL="342900" indent="-342900" algn="l">
              <a:buFont typeface="+mj-lt"/>
              <a:buAutoNum type="arabicPeriod"/>
            </a:pPr>
            <a:endParaRPr lang="en-IN" sz="2400" dirty="0"/>
          </a:p>
        </p:txBody>
      </p:sp>
      <p:sp>
        <p:nvSpPr>
          <p:cNvPr id="4" name="Date Placeholder 3">
            <a:extLst>
              <a:ext uri="{FF2B5EF4-FFF2-40B4-BE49-F238E27FC236}">
                <a16:creationId xmlns:a16="http://schemas.microsoft.com/office/drawing/2014/main" id="{3000D82F-AB53-DEED-4D41-2C9902458E15}"/>
              </a:ext>
            </a:extLst>
          </p:cNvPr>
          <p:cNvSpPr>
            <a:spLocks noGrp="1"/>
          </p:cNvSpPr>
          <p:nvPr>
            <p:ph type="dt" sz="half" idx="10"/>
          </p:nvPr>
        </p:nvSpPr>
        <p:spPr/>
        <p:txBody>
          <a:bodyPr/>
          <a:lstStyle/>
          <a:p>
            <a:fld id="{F6C643BA-ACA1-44BF-9071-763295A35907}" type="datetime4">
              <a:rPr lang="en-US" smtClean="0"/>
              <a:t>August 11, 2025</a:t>
            </a:fld>
            <a:endParaRPr lang="en-US"/>
          </a:p>
        </p:txBody>
      </p:sp>
      <p:sp>
        <p:nvSpPr>
          <p:cNvPr id="5" name="Footer Placeholder 4">
            <a:extLst>
              <a:ext uri="{FF2B5EF4-FFF2-40B4-BE49-F238E27FC236}">
                <a16:creationId xmlns:a16="http://schemas.microsoft.com/office/drawing/2014/main" id="{7BA0C23A-0CCC-DCA6-2C1E-C2C51F05FD39}"/>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DA8EF3AD-8BC3-F2A9-C585-0FF38D0221F3}"/>
              </a:ext>
            </a:extLst>
          </p:cNvPr>
          <p:cNvSpPr>
            <a:spLocks noGrp="1"/>
          </p:cNvSpPr>
          <p:nvPr>
            <p:ph type="sldNum" sz="quarter" idx="12"/>
          </p:nvPr>
        </p:nvSpPr>
        <p:spPr/>
        <p:txBody>
          <a:bodyPr/>
          <a:lstStyle/>
          <a:p>
            <a:fld id="{C4FA3F07-B4E9-4FEB-BC07-B9713C186F28}" type="slidenum">
              <a:rPr lang="en-US" smtClean="0"/>
              <a:pPr/>
              <a:t>41</a:t>
            </a:fld>
            <a:endParaRPr lang="en-US" dirty="0"/>
          </a:p>
        </p:txBody>
      </p:sp>
    </p:spTree>
    <p:extLst>
      <p:ext uri="{BB962C8B-B14F-4D97-AF65-F5344CB8AC3E}">
        <p14:creationId xmlns:p14="http://schemas.microsoft.com/office/powerpoint/2010/main" val="29576670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CB843-0E7E-0858-B277-76446451BD8D}"/>
              </a:ext>
            </a:extLst>
          </p:cNvPr>
          <p:cNvSpPr>
            <a:spLocks noGrp="1"/>
          </p:cNvSpPr>
          <p:nvPr>
            <p:ph type="title"/>
          </p:nvPr>
        </p:nvSpPr>
        <p:spPr/>
        <p:txBody>
          <a:bodyPr>
            <a:noAutofit/>
          </a:bodyPr>
          <a:lstStyle/>
          <a:p>
            <a:r>
              <a:rPr lang="en-IN" b="1" i="0" u="none" strike="noStrike" baseline="0" dirty="0"/>
              <a:t>Cognitive Walkthroughs</a:t>
            </a:r>
            <a:endParaRPr lang="en-IN" sz="7200" b="1" dirty="0"/>
          </a:p>
        </p:txBody>
      </p:sp>
      <p:sp>
        <p:nvSpPr>
          <p:cNvPr id="3" name="Content Placeholder 2">
            <a:extLst>
              <a:ext uri="{FF2B5EF4-FFF2-40B4-BE49-F238E27FC236}">
                <a16:creationId xmlns:a16="http://schemas.microsoft.com/office/drawing/2014/main" id="{45135CDC-9630-7FF8-B600-1FD170DF60B9}"/>
              </a:ext>
            </a:extLst>
          </p:cNvPr>
          <p:cNvSpPr>
            <a:spLocks noGrp="1"/>
          </p:cNvSpPr>
          <p:nvPr>
            <p:ph idx="1"/>
          </p:nvPr>
        </p:nvSpPr>
        <p:spPr>
          <a:xfrm>
            <a:off x="152400" y="1371600"/>
            <a:ext cx="11887200" cy="4800600"/>
          </a:xfrm>
        </p:spPr>
        <p:txBody>
          <a:bodyPr>
            <a:noAutofit/>
          </a:bodyPr>
          <a:lstStyle/>
          <a:p>
            <a:pPr marL="0" indent="0" algn="l">
              <a:buNone/>
            </a:pPr>
            <a:r>
              <a:rPr lang="en-US" b="0" i="0" u="none" strike="noStrike" baseline="0" dirty="0"/>
              <a:t>3. The evaluators walk through the action sequences for each task, placing it within the context of a typical scenario, and as they do this they try to </a:t>
            </a:r>
            <a:r>
              <a:rPr lang="en-IN" b="0" i="0" u="none" strike="noStrike" baseline="0" dirty="0"/>
              <a:t>answer the following questions:</a:t>
            </a:r>
          </a:p>
          <a:p>
            <a:pPr lvl="1"/>
            <a:r>
              <a:rPr lang="en-US" sz="2000" b="0" i="0" u="none" strike="noStrike" baseline="0" dirty="0"/>
              <a:t>Will the correct action be sufficiently evident to the user? (Will the user know what to do to achieve the task?)</a:t>
            </a:r>
          </a:p>
          <a:p>
            <a:pPr lvl="1"/>
            <a:r>
              <a:rPr lang="en-US" sz="2000" b="0" i="0" u="none" strike="noStrike" baseline="0" dirty="0"/>
              <a:t>Will the user notice that the correct action is available? (Can users see the button or menu item that they should use for the next action? Is it apparent when it is needed?)</a:t>
            </a:r>
          </a:p>
          <a:p>
            <a:pPr lvl="1"/>
            <a:r>
              <a:rPr lang="en-US" sz="2000" b="0" i="0" u="none" strike="noStrike" baseline="0" dirty="0"/>
              <a:t>Will the user associate and interpret the response from the action correctly? (Will users know from the feedback that they have made a correct or incorrect choice of action?) </a:t>
            </a:r>
          </a:p>
          <a:p>
            <a:pPr lvl="1"/>
            <a:r>
              <a:rPr lang="en-US" sz="2000" b="0" i="0" u="none" strike="noStrike" baseline="0" dirty="0"/>
              <a:t>In other words: will users know what to do, see how to do it, and understand from feedback whether the action was correct or not?</a:t>
            </a:r>
          </a:p>
          <a:p>
            <a:pPr marL="0" indent="0" algn="l">
              <a:buNone/>
            </a:pPr>
            <a:r>
              <a:rPr lang="en-US" b="0" i="0" u="none" strike="noStrike" baseline="0" dirty="0"/>
              <a:t>4. As the walkthrough is being done, a record of critical information is </a:t>
            </a:r>
            <a:r>
              <a:rPr lang="en-IN" b="0" i="0" u="none" strike="noStrike" baseline="0" dirty="0"/>
              <a:t>compiled in which:</a:t>
            </a:r>
          </a:p>
          <a:p>
            <a:pPr lvl="1"/>
            <a:r>
              <a:rPr lang="en-US" sz="2000" b="0" i="0" u="none" strike="noStrike" baseline="0" dirty="0"/>
              <a:t>The assumptions about what would cause problems and why are </a:t>
            </a:r>
            <a:r>
              <a:rPr lang="en-IN" sz="2000" b="0" i="0" u="none" strike="noStrike" baseline="0" dirty="0"/>
              <a:t>identified.</a:t>
            </a:r>
          </a:p>
          <a:p>
            <a:pPr lvl="1"/>
            <a:r>
              <a:rPr lang="en-US" sz="2000" b="0" i="0" u="none" strike="noStrike" baseline="0" dirty="0"/>
              <a:t>Notes about side issues and design changes are made.</a:t>
            </a:r>
          </a:p>
          <a:p>
            <a:pPr lvl="1"/>
            <a:r>
              <a:rPr lang="en-US" sz="2000" b="0" i="0" u="none" strike="noStrike" baseline="0" dirty="0"/>
              <a:t>A summary of the results is compiled.</a:t>
            </a:r>
          </a:p>
          <a:p>
            <a:pPr marL="0" indent="0" algn="l">
              <a:buNone/>
            </a:pPr>
            <a:endParaRPr lang="en-IN" sz="2400" dirty="0"/>
          </a:p>
        </p:txBody>
      </p:sp>
      <p:sp>
        <p:nvSpPr>
          <p:cNvPr id="4" name="Date Placeholder 3">
            <a:extLst>
              <a:ext uri="{FF2B5EF4-FFF2-40B4-BE49-F238E27FC236}">
                <a16:creationId xmlns:a16="http://schemas.microsoft.com/office/drawing/2014/main" id="{3000D82F-AB53-DEED-4D41-2C9902458E15}"/>
              </a:ext>
            </a:extLst>
          </p:cNvPr>
          <p:cNvSpPr>
            <a:spLocks noGrp="1"/>
          </p:cNvSpPr>
          <p:nvPr>
            <p:ph type="dt" sz="half" idx="10"/>
          </p:nvPr>
        </p:nvSpPr>
        <p:spPr/>
        <p:txBody>
          <a:bodyPr/>
          <a:lstStyle/>
          <a:p>
            <a:fld id="{F6C643BA-ACA1-44BF-9071-763295A35907}" type="datetime4">
              <a:rPr lang="en-US" smtClean="0"/>
              <a:t>August 11, 2025</a:t>
            </a:fld>
            <a:endParaRPr lang="en-US"/>
          </a:p>
        </p:txBody>
      </p:sp>
      <p:sp>
        <p:nvSpPr>
          <p:cNvPr id="5" name="Footer Placeholder 4">
            <a:extLst>
              <a:ext uri="{FF2B5EF4-FFF2-40B4-BE49-F238E27FC236}">
                <a16:creationId xmlns:a16="http://schemas.microsoft.com/office/drawing/2014/main" id="{7BA0C23A-0CCC-DCA6-2C1E-C2C51F05FD39}"/>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DA8EF3AD-8BC3-F2A9-C585-0FF38D0221F3}"/>
              </a:ext>
            </a:extLst>
          </p:cNvPr>
          <p:cNvSpPr>
            <a:spLocks noGrp="1"/>
          </p:cNvSpPr>
          <p:nvPr>
            <p:ph type="sldNum" sz="quarter" idx="12"/>
          </p:nvPr>
        </p:nvSpPr>
        <p:spPr/>
        <p:txBody>
          <a:bodyPr/>
          <a:lstStyle/>
          <a:p>
            <a:fld id="{C4FA3F07-B4E9-4FEB-BC07-B9713C186F28}" type="slidenum">
              <a:rPr lang="en-US" smtClean="0"/>
              <a:pPr/>
              <a:t>42</a:t>
            </a:fld>
            <a:endParaRPr lang="en-US" dirty="0"/>
          </a:p>
        </p:txBody>
      </p:sp>
    </p:spTree>
    <p:extLst>
      <p:ext uri="{BB962C8B-B14F-4D97-AF65-F5344CB8AC3E}">
        <p14:creationId xmlns:p14="http://schemas.microsoft.com/office/powerpoint/2010/main" val="4974334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CB843-0E7E-0858-B277-76446451BD8D}"/>
              </a:ext>
            </a:extLst>
          </p:cNvPr>
          <p:cNvSpPr>
            <a:spLocks noGrp="1"/>
          </p:cNvSpPr>
          <p:nvPr>
            <p:ph type="title"/>
          </p:nvPr>
        </p:nvSpPr>
        <p:spPr/>
        <p:txBody>
          <a:bodyPr>
            <a:noAutofit/>
          </a:bodyPr>
          <a:lstStyle/>
          <a:p>
            <a:r>
              <a:rPr lang="en-IN" b="1" i="0" u="none" strike="noStrike" baseline="0" dirty="0"/>
              <a:t>Cognitive Walkthroughs</a:t>
            </a:r>
            <a:endParaRPr lang="en-IN" sz="7200" b="1" dirty="0"/>
          </a:p>
        </p:txBody>
      </p:sp>
      <p:sp>
        <p:nvSpPr>
          <p:cNvPr id="3" name="Content Placeholder 2">
            <a:extLst>
              <a:ext uri="{FF2B5EF4-FFF2-40B4-BE49-F238E27FC236}">
                <a16:creationId xmlns:a16="http://schemas.microsoft.com/office/drawing/2014/main" id="{45135CDC-9630-7FF8-B600-1FD170DF60B9}"/>
              </a:ext>
            </a:extLst>
          </p:cNvPr>
          <p:cNvSpPr>
            <a:spLocks noGrp="1"/>
          </p:cNvSpPr>
          <p:nvPr>
            <p:ph idx="1"/>
          </p:nvPr>
        </p:nvSpPr>
        <p:spPr>
          <a:xfrm>
            <a:off x="152400" y="1371600"/>
            <a:ext cx="11887200" cy="4800600"/>
          </a:xfrm>
        </p:spPr>
        <p:txBody>
          <a:bodyPr>
            <a:noAutofit/>
          </a:bodyPr>
          <a:lstStyle/>
          <a:p>
            <a:pPr marL="0" indent="0" algn="l">
              <a:buNone/>
            </a:pPr>
            <a:r>
              <a:rPr lang="en-US" sz="2400" b="0" i="0" u="none" strike="noStrike" baseline="0" dirty="0"/>
              <a:t>5. </a:t>
            </a:r>
            <a:r>
              <a:rPr lang="en-US" b="0" i="0" u="none" strike="noStrike" baseline="0" dirty="0"/>
              <a:t>The design is then revised to fix the problems presented. As with heuristic and other evaluation methods, developers and researchers can modify the method to meet their own needs more closely, or adapt the process so that it applies to particular features of mobile or other new technologies</a:t>
            </a:r>
          </a:p>
          <a:p>
            <a:pPr marL="0" indent="0" algn="l">
              <a:buNone/>
            </a:pPr>
            <a:endParaRPr lang="en-US" b="0" i="0" u="none" strike="noStrike" baseline="0" dirty="0"/>
          </a:p>
          <a:p>
            <a:pPr algn="l"/>
            <a:r>
              <a:rPr lang="en-US" dirty="0"/>
              <a:t>When doing a cognitive walkthrough it is important to document the process, keeping account of what works and what doesn't. A standardized feedback form can be used in which answers are recorded to each question. Any negative answers are carefully documented on a separate form, along with details of the system, its version number, the date of the evaluation, and the </a:t>
            </a:r>
            <a:r>
              <a:rPr lang="en-IN" dirty="0"/>
              <a:t>evaluators’ names.</a:t>
            </a:r>
          </a:p>
          <a:p>
            <a:pPr algn="l"/>
            <a:r>
              <a:rPr lang="en-US" dirty="0"/>
              <a:t>Compared with heuristic evaluation, this technique focuses more closely on identifying specific user problems at a high level of detail. Hence, it has a narrow focus that is useful for focusing on certain types of the system rather than for evaluating whole systems.</a:t>
            </a:r>
          </a:p>
          <a:p>
            <a:pPr algn="l"/>
            <a:r>
              <a:rPr lang="en-US" dirty="0"/>
              <a:t>In particular, it can be useful for applications involving complex cognitive operations. However, it is very time-consuming and laborious to do and evaluators need a good understanding of </a:t>
            </a:r>
            <a:r>
              <a:rPr lang="en-IN" dirty="0"/>
              <a:t>the cognitive processes involved.</a:t>
            </a:r>
          </a:p>
        </p:txBody>
      </p:sp>
      <p:sp>
        <p:nvSpPr>
          <p:cNvPr id="4" name="Date Placeholder 3">
            <a:extLst>
              <a:ext uri="{FF2B5EF4-FFF2-40B4-BE49-F238E27FC236}">
                <a16:creationId xmlns:a16="http://schemas.microsoft.com/office/drawing/2014/main" id="{3000D82F-AB53-DEED-4D41-2C9902458E15}"/>
              </a:ext>
            </a:extLst>
          </p:cNvPr>
          <p:cNvSpPr>
            <a:spLocks noGrp="1"/>
          </p:cNvSpPr>
          <p:nvPr>
            <p:ph type="dt" sz="half" idx="10"/>
          </p:nvPr>
        </p:nvSpPr>
        <p:spPr/>
        <p:txBody>
          <a:bodyPr/>
          <a:lstStyle/>
          <a:p>
            <a:fld id="{F6C643BA-ACA1-44BF-9071-763295A35907}" type="datetime4">
              <a:rPr lang="en-US" smtClean="0"/>
              <a:t>August 11, 2025</a:t>
            </a:fld>
            <a:endParaRPr lang="en-US"/>
          </a:p>
        </p:txBody>
      </p:sp>
      <p:sp>
        <p:nvSpPr>
          <p:cNvPr id="5" name="Footer Placeholder 4">
            <a:extLst>
              <a:ext uri="{FF2B5EF4-FFF2-40B4-BE49-F238E27FC236}">
                <a16:creationId xmlns:a16="http://schemas.microsoft.com/office/drawing/2014/main" id="{7BA0C23A-0CCC-DCA6-2C1E-C2C51F05FD39}"/>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DA8EF3AD-8BC3-F2A9-C585-0FF38D0221F3}"/>
              </a:ext>
            </a:extLst>
          </p:cNvPr>
          <p:cNvSpPr>
            <a:spLocks noGrp="1"/>
          </p:cNvSpPr>
          <p:nvPr>
            <p:ph type="sldNum" sz="quarter" idx="12"/>
          </p:nvPr>
        </p:nvSpPr>
        <p:spPr/>
        <p:txBody>
          <a:bodyPr/>
          <a:lstStyle/>
          <a:p>
            <a:fld id="{C4FA3F07-B4E9-4FEB-BC07-B9713C186F28}" type="slidenum">
              <a:rPr lang="en-US" smtClean="0"/>
              <a:pPr/>
              <a:t>43</a:t>
            </a:fld>
            <a:endParaRPr lang="en-US" dirty="0"/>
          </a:p>
        </p:txBody>
      </p:sp>
    </p:spTree>
    <p:extLst>
      <p:ext uri="{BB962C8B-B14F-4D97-AF65-F5344CB8AC3E}">
        <p14:creationId xmlns:p14="http://schemas.microsoft.com/office/powerpoint/2010/main" val="23485927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1FCB7-957D-6E75-DFC0-342FC435FD14}"/>
              </a:ext>
            </a:extLst>
          </p:cNvPr>
          <p:cNvSpPr>
            <a:spLocks noGrp="1"/>
          </p:cNvSpPr>
          <p:nvPr>
            <p:ph type="title"/>
          </p:nvPr>
        </p:nvSpPr>
        <p:spPr/>
        <p:txBody>
          <a:bodyPr>
            <a:normAutofit/>
          </a:bodyPr>
          <a:lstStyle/>
          <a:p>
            <a:r>
              <a:rPr lang="en-IN" sz="3200" b="1" i="0" u="none" strike="noStrike" baseline="0" dirty="0"/>
              <a:t>Pluralistic Walkthroughs</a:t>
            </a:r>
            <a:endParaRPr lang="en-IN" sz="6000" b="1" dirty="0"/>
          </a:p>
        </p:txBody>
      </p:sp>
      <p:sp>
        <p:nvSpPr>
          <p:cNvPr id="3" name="Content Placeholder 2">
            <a:extLst>
              <a:ext uri="{FF2B5EF4-FFF2-40B4-BE49-F238E27FC236}">
                <a16:creationId xmlns:a16="http://schemas.microsoft.com/office/drawing/2014/main" id="{65F1557F-D256-FC8C-EBEF-D4215FAB1CC2}"/>
              </a:ext>
            </a:extLst>
          </p:cNvPr>
          <p:cNvSpPr>
            <a:spLocks noGrp="1"/>
          </p:cNvSpPr>
          <p:nvPr>
            <p:ph idx="1"/>
          </p:nvPr>
        </p:nvSpPr>
        <p:spPr/>
        <p:txBody>
          <a:bodyPr>
            <a:normAutofit/>
          </a:bodyPr>
          <a:lstStyle/>
          <a:p>
            <a:pPr algn="l"/>
            <a:r>
              <a:rPr lang="en-US" sz="2400" b="0" i="0" u="none" strike="noStrike" baseline="0" dirty="0"/>
              <a:t>“Pluralistic walkthroughs are another type of walkthrough in which users, developers and usability experts work together to step through a [task] scenario, discussing usability issues associated with dialog elements involved </a:t>
            </a:r>
            <a:r>
              <a:rPr lang="en-IN" sz="2400" b="0" i="0" u="none" strike="noStrike" baseline="0" dirty="0"/>
              <a:t>in the scenario steps”.</a:t>
            </a:r>
          </a:p>
          <a:p>
            <a:pPr algn="l"/>
            <a:r>
              <a:rPr lang="en-IN" sz="2400" b="0" i="0" u="none" strike="noStrike" baseline="0" dirty="0"/>
              <a:t>In a pluralistic </a:t>
            </a:r>
            <a:r>
              <a:rPr lang="en-US" sz="2400" b="0" i="0" u="none" strike="noStrike" baseline="0" dirty="0"/>
              <a:t>walkthrough, each of the evaluators is asked to assume the role of a typical user. Scenarios of use, consisting of a few prototype screens, are given to each evaluator who writes down the sequence of actions they would take to move from one screen to another, without conferring with fellow panelists.</a:t>
            </a:r>
          </a:p>
          <a:p>
            <a:pPr algn="l"/>
            <a:r>
              <a:rPr lang="en-US" sz="2400" b="0" i="0" u="none" strike="noStrike" baseline="0" dirty="0"/>
              <a:t>Then the panelists discuss the actions they each suggested before moving on to the next round of screens. This process continues until all the scenarios </a:t>
            </a:r>
            <a:r>
              <a:rPr lang="en-IN" sz="2400" b="0" i="0" u="none" strike="noStrike" baseline="0" dirty="0"/>
              <a:t>have been evaluated.</a:t>
            </a:r>
          </a:p>
          <a:p>
            <a:pPr algn="l"/>
            <a:endParaRPr lang="en-IN" sz="2400" b="0" i="0" u="none" strike="noStrike" baseline="0" dirty="0"/>
          </a:p>
        </p:txBody>
      </p:sp>
      <p:sp>
        <p:nvSpPr>
          <p:cNvPr id="4" name="Date Placeholder 3">
            <a:extLst>
              <a:ext uri="{FF2B5EF4-FFF2-40B4-BE49-F238E27FC236}">
                <a16:creationId xmlns:a16="http://schemas.microsoft.com/office/drawing/2014/main" id="{9C13967B-8EFA-E5AB-C7DA-3E03ED42977E}"/>
              </a:ext>
            </a:extLst>
          </p:cNvPr>
          <p:cNvSpPr>
            <a:spLocks noGrp="1"/>
          </p:cNvSpPr>
          <p:nvPr>
            <p:ph type="dt" sz="half" idx="10"/>
          </p:nvPr>
        </p:nvSpPr>
        <p:spPr/>
        <p:txBody>
          <a:bodyPr/>
          <a:lstStyle/>
          <a:p>
            <a:fld id="{F6C643BA-ACA1-44BF-9071-763295A35907}" type="datetime4">
              <a:rPr lang="en-US" smtClean="0"/>
              <a:t>August 11, 2025</a:t>
            </a:fld>
            <a:endParaRPr lang="en-US"/>
          </a:p>
        </p:txBody>
      </p:sp>
      <p:sp>
        <p:nvSpPr>
          <p:cNvPr id="5" name="Footer Placeholder 4">
            <a:extLst>
              <a:ext uri="{FF2B5EF4-FFF2-40B4-BE49-F238E27FC236}">
                <a16:creationId xmlns:a16="http://schemas.microsoft.com/office/drawing/2014/main" id="{FF1AB6F7-2903-F14D-B706-00FE2DA7993D}"/>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427D1CA5-1D72-62AF-01A5-459ABA076EB9}"/>
              </a:ext>
            </a:extLst>
          </p:cNvPr>
          <p:cNvSpPr>
            <a:spLocks noGrp="1"/>
          </p:cNvSpPr>
          <p:nvPr>
            <p:ph type="sldNum" sz="quarter" idx="12"/>
          </p:nvPr>
        </p:nvSpPr>
        <p:spPr/>
        <p:txBody>
          <a:bodyPr/>
          <a:lstStyle/>
          <a:p>
            <a:fld id="{C4FA3F07-B4E9-4FEB-BC07-B9713C186F28}" type="slidenum">
              <a:rPr lang="en-US" smtClean="0"/>
              <a:pPr/>
              <a:t>44</a:t>
            </a:fld>
            <a:endParaRPr lang="en-US" dirty="0"/>
          </a:p>
        </p:txBody>
      </p:sp>
    </p:spTree>
    <p:extLst>
      <p:ext uri="{BB962C8B-B14F-4D97-AF65-F5344CB8AC3E}">
        <p14:creationId xmlns:p14="http://schemas.microsoft.com/office/powerpoint/2010/main" val="131974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1FCB7-957D-6E75-DFC0-342FC435FD14}"/>
              </a:ext>
            </a:extLst>
          </p:cNvPr>
          <p:cNvSpPr>
            <a:spLocks noGrp="1"/>
          </p:cNvSpPr>
          <p:nvPr>
            <p:ph type="title"/>
          </p:nvPr>
        </p:nvSpPr>
        <p:spPr/>
        <p:txBody>
          <a:bodyPr>
            <a:normAutofit/>
          </a:bodyPr>
          <a:lstStyle/>
          <a:p>
            <a:r>
              <a:rPr lang="en-IN" sz="3200" b="1" i="0" u="none" strike="noStrike" baseline="0" dirty="0"/>
              <a:t>Pluralistic Walkthroughs</a:t>
            </a:r>
            <a:endParaRPr lang="en-IN" sz="6000" b="1" dirty="0"/>
          </a:p>
        </p:txBody>
      </p:sp>
      <p:sp>
        <p:nvSpPr>
          <p:cNvPr id="3" name="Content Placeholder 2">
            <a:extLst>
              <a:ext uri="{FF2B5EF4-FFF2-40B4-BE49-F238E27FC236}">
                <a16:creationId xmlns:a16="http://schemas.microsoft.com/office/drawing/2014/main" id="{65F1557F-D256-FC8C-EBEF-D4215FAB1CC2}"/>
              </a:ext>
            </a:extLst>
          </p:cNvPr>
          <p:cNvSpPr>
            <a:spLocks noGrp="1"/>
          </p:cNvSpPr>
          <p:nvPr>
            <p:ph idx="1"/>
          </p:nvPr>
        </p:nvSpPr>
        <p:spPr>
          <a:xfrm>
            <a:off x="203200" y="1371600"/>
            <a:ext cx="11607800" cy="4800600"/>
          </a:xfrm>
        </p:spPr>
        <p:txBody>
          <a:bodyPr>
            <a:normAutofit fontScale="92500" lnSpcReduction="10000"/>
          </a:bodyPr>
          <a:lstStyle/>
          <a:p>
            <a:pPr marL="0" indent="0" algn="l">
              <a:buNone/>
            </a:pPr>
            <a:r>
              <a:rPr lang="en-US" sz="2400" b="1" i="0" u="none" strike="noStrike" baseline="0" dirty="0"/>
              <a:t>Advantages</a:t>
            </a:r>
          </a:p>
          <a:p>
            <a:pPr algn="l"/>
            <a:r>
              <a:rPr lang="en-US" sz="2400" b="0" i="0" u="none" strike="noStrike" baseline="0" dirty="0"/>
              <a:t>The benefits of pluralistic walkthroughs include a strong focus on users’ tasks at a detailed level, i.e. looking at the steps taken. </a:t>
            </a:r>
          </a:p>
          <a:p>
            <a:pPr algn="l"/>
            <a:r>
              <a:rPr lang="en-US" sz="2400" b="0" i="0" u="none" strike="noStrike" baseline="0" dirty="0"/>
              <a:t>This level of analysis can be invaluable for certain kinds of systems, such as safety-critical ones, where a usability problem identified for a single step could be critical to its safety or efficiency. </a:t>
            </a:r>
          </a:p>
          <a:p>
            <a:pPr algn="l"/>
            <a:r>
              <a:rPr lang="en-US" sz="2400" b="0" i="0" u="none" strike="noStrike" baseline="0" dirty="0"/>
              <a:t>The approach lends itself well to participatory design practices by involving a multidisciplinary team in which users play a key role. </a:t>
            </a:r>
          </a:p>
          <a:p>
            <a:pPr algn="l"/>
            <a:r>
              <a:rPr lang="en-US" sz="2400" b="0" i="0" u="none" strike="noStrike" baseline="0" dirty="0"/>
              <a:t>Furthermore, the group brings a variety of expertise and opinions for interpreting each stage of interaction. </a:t>
            </a:r>
          </a:p>
          <a:p>
            <a:pPr marL="0" indent="0" algn="l">
              <a:buNone/>
            </a:pPr>
            <a:r>
              <a:rPr lang="en-US" sz="2400" b="1" dirty="0"/>
              <a:t>Limitations</a:t>
            </a:r>
          </a:p>
          <a:p>
            <a:r>
              <a:rPr lang="en-US" sz="2400" b="0" i="0" u="none" strike="noStrike" baseline="0" dirty="0"/>
              <a:t>Limitations include having to get all the experts ether at once and then proceed at the rate of the slowest.</a:t>
            </a:r>
          </a:p>
          <a:p>
            <a:pPr algn="l"/>
            <a:r>
              <a:rPr lang="en-US" sz="2400" b="0" i="0" u="none" strike="noStrike" baseline="0" dirty="0"/>
              <a:t>Furthermore, only a limited number of scenarios, and hence paths through the interface, can usually be explored because of time constraints.</a:t>
            </a:r>
            <a:endParaRPr lang="en-IN" sz="2400" b="0" i="0" u="none" strike="noStrike" baseline="0" dirty="0"/>
          </a:p>
        </p:txBody>
      </p:sp>
      <p:sp>
        <p:nvSpPr>
          <p:cNvPr id="4" name="Date Placeholder 3">
            <a:extLst>
              <a:ext uri="{FF2B5EF4-FFF2-40B4-BE49-F238E27FC236}">
                <a16:creationId xmlns:a16="http://schemas.microsoft.com/office/drawing/2014/main" id="{9C13967B-8EFA-E5AB-C7DA-3E03ED42977E}"/>
              </a:ext>
            </a:extLst>
          </p:cNvPr>
          <p:cNvSpPr>
            <a:spLocks noGrp="1"/>
          </p:cNvSpPr>
          <p:nvPr>
            <p:ph type="dt" sz="half" idx="10"/>
          </p:nvPr>
        </p:nvSpPr>
        <p:spPr/>
        <p:txBody>
          <a:bodyPr/>
          <a:lstStyle/>
          <a:p>
            <a:fld id="{F6C643BA-ACA1-44BF-9071-763295A35907}" type="datetime4">
              <a:rPr lang="en-US" smtClean="0"/>
              <a:t>August 11, 2025</a:t>
            </a:fld>
            <a:endParaRPr lang="en-US"/>
          </a:p>
        </p:txBody>
      </p:sp>
      <p:sp>
        <p:nvSpPr>
          <p:cNvPr id="5" name="Footer Placeholder 4">
            <a:extLst>
              <a:ext uri="{FF2B5EF4-FFF2-40B4-BE49-F238E27FC236}">
                <a16:creationId xmlns:a16="http://schemas.microsoft.com/office/drawing/2014/main" id="{FF1AB6F7-2903-F14D-B706-00FE2DA7993D}"/>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427D1CA5-1D72-62AF-01A5-459ABA076EB9}"/>
              </a:ext>
            </a:extLst>
          </p:cNvPr>
          <p:cNvSpPr>
            <a:spLocks noGrp="1"/>
          </p:cNvSpPr>
          <p:nvPr>
            <p:ph type="sldNum" sz="quarter" idx="12"/>
          </p:nvPr>
        </p:nvSpPr>
        <p:spPr/>
        <p:txBody>
          <a:bodyPr/>
          <a:lstStyle/>
          <a:p>
            <a:fld id="{C4FA3F07-B4E9-4FEB-BC07-B9713C186F28}" type="slidenum">
              <a:rPr lang="en-US" smtClean="0"/>
              <a:pPr/>
              <a:t>45</a:t>
            </a:fld>
            <a:endParaRPr lang="en-US" dirty="0"/>
          </a:p>
        </p:txBody>
      </p:sp>
    </p:spTree>
    <p:extLst>
      <p:ext uri="{BB962C8B-B14F-4D97-AF65-F5344CB8AC3E}">
        <p14:creationId xmlns:p14="http://schemas.microsoft.com/office/powerpoint/2010/main" val="4180756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AB29A-28D2-BFC3-E15A-F6162F793B05}"/>
              </a:ext>
            </a:extLst>
          </p:cNvPr>
          <p:cNvSpPr>
            <a:spLocks noGrp="1"/>
          </p:cNvSpPr>
          <p:nvPr>
            <p:ph type="title"/>
          </p:nvPr>
        </p:nvSpPr>
        <p:spPr/>
        <p:txBody>
          <a:bodyPr>
            <a:normAutofit/>
          </a:bodyPr>
          <a:lstStyle/>
          <a:p>
            <a:r>
              <a:rPr lang="en-IN" sz="4800" b="1" i="0" u="none" strike="noStrike" baseline="0" dirty="0"/>
              <a:t>Analytics</a:t>
            </a:r>
            <a:endParaRPr lang="en-IN" sz="8800" b="1" dirty="0"/>
          </a:p>
        </p:txBody>
      </p:sp>
      <p:sp>
        <p:nvSpPr>
          <p:cNvPr id="3" name="Content Placeholder 2">
            <a:extLst>
              <a:ext uri="{FF2B5EF4-FFF2-40B4-BE49-F238E27FC236}">
                <a16:creationId xmlns:a16="http://schemas.microsoft.com/office/drawing/2014/main" id="{62CBF9B8-4239-2528-0ABF-15BBD6D81181}"/>
              </a:ext>
            </a:extLst>
          </p:cNvPr>
          <p:cNvSpPr>
            <a:spLocks noGrp="1"/>
          </p:cNvSpPr>
          <p:nvPr>
            <p:ph idx="1"/>
          </p:nvPr>
        </p:nvSpPr>
        <p:spPr>
          <a:xfrm>
            <a:off x="203200" y="1371600"/>
            <a:ext cx="11760200" cy="4800600"/>
          </a:xfrm>
        </p:spPr>
        <p:txBody>
          <a:bodyPr/>
          <a:lstStyle/>
          <a:p>
            <a:pPr algn="l"/>
            <a:r>
              <a:rPr lang="en-US" sz="1800" b="0" i="0" u="none" strike="noStrike" baseline="0" dirty="0">
                <a:solidFill>
                  <a:srgbClr val="000000"/>
                </a:solidFill>
                <a:latin typeface="ArialMT"/>
              </a:rPr>
              <a:t>Analytics is a method for evaluating user traffic through a system – mostly such systems involve selling a product or service so knowing what customers do and want is important for improving the product or service, but analytics are also being used for evaluating non-transactional. When used to examine traffic on a website or part of a website, the analytics are known as web analytics.</a:t>
            </a:r>
          </a:p>
          <a:p>
            <a:pPr algn="l"/>
            <a:r>
              <a:rPr lang="en-US" sz="1800" b="0" i="0" u="none" strike="noStrike" baseline="0" dirty="0">
                <a:latin typeface="ArialMT"/>
              </a:rPr>
              <a:t>Web analytics can be collected locally or remotely across the Internet by logging user activity, counting and analyzing the data in order to understand what parts of the website are being </a:t>
            </a:r>
            <a:r>
              <a:rPr lang="en-IN" sz="1800" b="0" i="0" u="none" strike="noStrike" baseline="0" dirty="0">
                <a:latin typeface="ArialMT"/>
              </a:rPr>
              <a:t>used and when.</a:t>
            </a:r>
          </a:p>
          <a:p>
            <a:pPr algn="l"/>
            <a:r>
              <a:rPr lang="en-US" sz="1800" b="0" i="0" u="none" strike="noStrike" baseline="0" dirty="0">
                <a:latin typeface="ArialMT"/>
              </a:rPr>
              <a:t>Many companies are developing their own analytics tools; others use the services of companies such as Google and </a:t>
            </a:r>
            <a:r>
              <a:rPr lang="en-US" sz="1800" b="0" i="0" u="none" strike="noStrike" baseline="0" dirty="0" err="1">
                <a:latin typeface="ArialMT"/>
              </a:rPr>
              <a:t>VisiStat</a:t>
            </a:r>
            <a:r>
              <a:rPr lang="en-US" sz="1800" b="0" i="0" u="none" strike="noStrike" baseline="0" dirty="0">
                <a:latin typeface="ArialMT"/>
              </a:rPr>
              <a:t>, which specialize in providing analytics and the analysis necessary to understand large volumes </a:t>
            </a:r>
            <a:r>
              <a:rPr lang="en-IN" sz="1800" b="0" i="0" u="none" strike="noStrike" baseline="0" dirty="0">
                <a:latin typeface="ArialMT"/>
              </a:rPr>
              <a:t>of data.</a:t>
            </a:r>
          </a:p>
          <a:p>
            <a:pPr algn="l"/>
            <a:r>
              <a:rPr lang="en-US" sz="1800" b="0" i="0" u="none" strike="noStrike" baseline="0" dirty="0">
                <a:latin typeface="ArialMT"/>
              </a:rPr>
              <a:t>Typically these companies present their analysis in forms that are easy for developers and website managers to understand – e.g. as graphs, tables, and other types of data visualizations.</a:t>
            </a:r>
            <a:endParaRPr lang="en-IN" dirty="0"/>
          </a:p>
        </p:txBody>
      </p:sp>
      <p:sp>
        <p:nvSpPr>
          <p:cNvPr id="4" name="Date Placeholder 3">
            <a:extLst>
              <a:ext uri="{FF2B5EF4-FFF2-40B4-BE49-F238E27FC236}">
                <a16:creationId xmlns:a16="http://schemas.microsoft.com/office/drawing/2014/main" id="{42F387C8-C42C-1038-1E3C-0E07C8C54564}"/>
              </a:ext>
            </a:extLst>
          </p:cNvPr>
          <p:cNvSpPr>
            <a:spLocks noGrp="1"/>
          </p:cNvSpPr>
          <p:nvPr>
            <p:ph type="dt" sz="half" idx="10"/>
          </p:nvPr>
        </p:nvSpPr>
        <p:spPr/>
        <p:txBody>
          <a:bodyPr/>
          <a:lstStyle/>
          <a:p>
            <a:fld id="{F6C643BA-ACA1-44BF-9071-763295A35907}" type="datetime4">
              <a:rPr lang="en-US" smtClean="0"/>
              <a:t>August 11, 2025</a:t>
            </a:fld>
            <a:endParaRPr lang="en-US"/>
          </a:p>
        </p:txBody>
      </p:sp>
      <p:sp>
        <p:nvSpPr>
          <p:cNvPr id="5" name="Footer Placeholder 4">
            <a:extLst>
              <a:ext uri="{FF2B5EF4-FFF2-40B4-BE49-F238E27FC236}">
                <a16:creationId xmlns:a16="http://schemas.microsoft.com/office/drawing/2014/main" id="{8561BE59-6C69-BEAE-C8BE-DE618E6B7F0B}"/>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AE87C23F-8271-713E-69A3-BCF900E73A1A}"/>
              </a:ext>
            </a:extLst>
          </p:cNvPr>
          <p:cNvSpPr>
            <a:spLocks noGrp="1"/>
          </p:cNvSpPr>
          <p:nvPr>
            <p:ph type="sldNum" sz="quarter" idx="12"/>
          </p:nvPr>
        </p:nvSpPr>
        <p:spPr/>
        <p:txBody>
          <a:bodyPr/>
          <a:lstStyle/>
          <a:p>
            <a:fld id="{C4FA3F07-B4E9-4FEB-BC07-B9713C186F28}" type="slidenum">
              <a:rPr lang="en-US" smtClean="0"/>
              <a:pPr/>
              <a:t>46</a:t>
            </a:fld>
            <a:endParaRPr lang="en-US" dirty="0"/>
          </a:p>
        </p:txBody>
      </p:sp>
    </p:spTree>
    <p:extLst>
      <p:ext uri="{BB962C8B-B14F-4D97-AF65-F5344CB8AC3E}">
        <p14:creationId xmlns:p14="http://schemas.microsoft.com/office/powerpoint/2010/main" val="34052044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AB29A-28D2-BFC3-E15A-F6162F793B05}"/>
              </a:ext>
            </a:extLst>
          </p:cNvPr>
          <p:cNvSpPr>
            <a:spLocks noGrp="1"/>
          </p:cNvSpPr>
          <p:nvPr>
            <p:ph type="title"/>
          </p:nvPr>
        </p:nvSpPr>
        <p:spPr/>
        <p:txBody>
          <a:bodyPr>
            <a:normAutofit/>
          </a:bodyPr>
          <a:lstStyle/>
          <a:p>
            <a:r>
              <a:rPr lang="en-IN" sz="4800" b="1" i="0" u="none" strike="noStrike" baseline="0" dirty="0"/>
              <a:t>Analytics - Example</a:t>
            </a:r>
            <a:endParaRPr lang="en-IN" sz="8800" b="1" dirty="0"/>
          </a:p>
        </p:txBody>
      </p:sp>
      <p:pic>
        <p:nvPicPr>
          <p:cNvPr id="8" name="Content Placeholder 7">
            <a:extLst>
              <a:ext uri="{FF2B5EF4-FFF2-40B4-BE49-F238E27FC236}">
                <a16:creationId xmlns:a16="http://schemas.microsoft.com/office/drawing/2014/main" id="{B3267811-B2FF-97C0-4498-01916A7E11D6}"/>
              </a:ext>
            </a:extLst>
          </p:cNvPr>
          <p:cNvPicPr>
            <a:picLocks noGrp="1" noChangeAspect="1"/>
          </p:cNvPicPr>
          <p:nvPr>
            <p:ph idx="1"/>
          </p:nvPr>
        </p:nvPicPr>
        <p:blipFill>
          <a:blip r:embed="rId2"/>
          <a:stretch>
            <a:fillRect/>
          </a:stretch>
        </p:blipFill>
        <p:spPr>
          <a:xfrm>
            <a:off x="381000" y="1444505"/>
            <a:ext cx="11303000" cy="4654789"/>
          </a:xfrm>
        </p:spPr>
      </p:pic>
      <p:sp>
        <p:nvSpPr>
          <p:cNvPr id="4" name="Date Placeholder 3">
            <a:extLst>
              <a:ext uri="{FF2B5EF4-FFF2-40B4-BE49-F238E27FC236}">
                <a16:creationId xmlns:a16="http://schemas.microsoft.com/office/drawing/2014/main" id="{42F387C8-C42C-1038-1E3C-0E07C8C54564}"/>
              </a:ext>
            </a:extLst>
          </p:cNvPr>
          <p:cNvSpPr>
            <a:spLocks noGrp="1"/>
          </p:cNvSpPr>
          <p:nvPr>
            <p:ph type="dt" sz="half" idx="10"/>
          </p:nvPr>
        </p:nvSpPr>
        <p:spPr/>
        <p:txBody>
          <a:bodyPr/>
          <a:lstStyle/>
          <a:p>
            <a:fld id="{F6C643BA-ACA1-44BF-9071-763295A35907}" type="datetime4">
              <a:rPr lang="en-US" smtClean="0"/>
              <a:t>August 11, 2025</a:t>
            </a:fld>
            <a:endParaRPr lang="en-US"/>
          </a:p>
        </p:txBody>
      </p:sp>
      <p:sp>
        <p:nvSpPr>
          <p:cNvPr id="5" name="Footer Placeholder 4">
            <a:extLst>
              <a:ext uri="{FF2B5EF4-FFF2-40B4-BE49-F238E27FC236}">
                <a16:creationId xmlns:a16="http://schemas.microsoft.com/office/drawing/2014/main" id="{8561BE59-6C69-BEAE-C8BE-DE618E6B7F0B}"/>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AE87C23F-8271-713E-69A3-BCF900E73A1A}"/>
              </a:ext>
            </a:extLst>
          </p:cNvPr>
          <p:cNvSpPr>
            <a:spLocks noGrp="1"/>
          </p:cNvSpPr>
          <p:nvPr>
            <p:ph type="sldNum" sz="quarter" idx="12"/>
          </p:nvPr>
        </p:nvSpPr>
        <p:spPr/>
        <p:txBody>
          <a:bodyPr/>
          <a:lstStyle/>
          <a:p>
            <a:fld id="{C4FA3F07-B4E9-4FEB-BC07-B9713C186F28}" type="slidenum">
              <a:rPr lang="en-US" smtClean="0"/>
              <a:pPr/>
              <a:t>47</a:t>
            </a:fld>
            <a:endParaRPr lang="en-US" dirty="0"/>
          </a:p>
        </p:txBody>
      </p:sp>
    </p:spTree>
    <p:extLst>
      <p:ext uri="{BB962C8B-B14F-4D97-AF65-F5344CB8AC3E}">
        <p14:creationId xmlns:p14="http://schemas.microsoft.com/office/powerpoint/2010/main" val="20924453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AB29A-28D2-BFC3-E15A-F6162F793B05}"/>
              </a:ext>
            </a:extLst>
          </p:cNvPr>
          <p:cNvSpPr>
            <a:spLocks noGrp="1"/>
          </p:cNvSpPr>
          <p:nvPr>
            <p:ph type="title"/>
          </p:nvPr>
        </p:nvSpPr>
        <p:spPr/>
        <p:txBody>
          <a:bodyPr>
            <a:normAutofit/>
          </a:bodyPr>
          <a:lstStyle/>
          <a:p>
            <a:r>
              <a:rPr lang="en-IN" sz="4800" b="1" i="0" u="none" strike="noStrike" baseline="0" dirty="0"/>
              <a:t>Analytics - Example</a:t>
            </a:r>
            <a:endParaRPr lang="en-IN" sz="8800" b="1" dirty="0"/>
          </a:p>
        </p:txBody>
      </p:sp>
      <p:sp>
        <p:nvSpPr>
          <p:cNvPr id="3" name="Content Placeholder 2">
            <a:extLst>
              <a:ext uri="{FF2B5EF4-FFF2-40B4-BE49-F238E27FC236}">
                <a16:creationId xmlns:a16="http://schemas.microsoft.com/office/drawing/2014/main" id="{62CBF9B8-4239-2528-0ABF-15BBD6D81181}"/>
              </a:ext>
            </a:extLst>
          </p:cNvPr>
          <p:cNvSpPr>
            <a:spLocks noGrp="1"/>
          </p:cNvSpPr>
          <p:nvPr>
            <p:ph idx="1"/>
          </p:nvPr>
        </p:nvSpPr>
        <p:spPr>
          <a:xfrm>
            <a:off x="203200" y="1371600"/>
            <a:ext cx="11760200" cy="4800600"/>
          </a:xfrm>
        </p:spPr>
        <p:txBody>
          <a:bodyPr>
            <a:normAutofit/>
          </a:bodyPr>
          <a:lstStyle/>
          <a:p>
            <a:pPr algn="l"/>
            <a:r>
              <a:rPr lang="en-US" sz="2400" b="0" i="0" u="none" strike="noStrike" baseline="0" dirty="0"/>
              <a:t>Mountain Wines, located in Saratoga, California, aims to create memorable experiences for guests who visit the vineyard. Following on the tradition started by Paul Masson, world famous wine maker, Mountain Wines offers a beautiful venue for a variety of events including weddings, corporate meetings, dinner parties, birthdays, concerts, and vacations. </a:t>
            </a:r>
          </a:p>
          <a:p>
            <a:pPr algn="l"/>
            <a:r>
              <a:rPr lang="en-US" sz="2400" b="0" i="0" u="none" strike="noStrike" baseline="0" dirty="0"/>
              <a:t>Mountain Wines uses a variety of advertising media to attract customers to its website and in 2010 invested about $10 000 a month in advertising. However, the website has remained unchanged for several years because the company didn't have a way of evaluating its effectiveness and could not decide whether to increase or decrease investment in it. </a:t>
            </a:r>
          </a:p>
          <a:p>
            <a:pPr algn="l"/>
            <a:r>
              <a:rPr lang="en-US" sz="2400" b="0" i="0" u="none" strike="noStrike" baseline="0" dirty="0"/>
              <a:t>They then decided to employ </a:t>
            </a:r>
            <a:r>
              <a:rPr lang="en-US" sz="2400" b="0" i="0" u="none" strike="noStrike" baseline="0" dirty="0" err="1"/>
              <a:t>VisiStat</a:t>
            </a:r>
            <a:r>
              <a:rPr lang="en-US" sz="2400" b="0" i="0" u="none" strike="noStrike" baseline="0" dirty="0"/>
              <a:t>, to use their web analytics tool. Prior to enlisting this company, the only record that Mountain Wines had of the effectiveness of its advertising came from its front-desk employees who were instructed to ask visitors ‘How did you hear about Mountain Wines?’</a:t>
            </a:r>
            <a:endParaRPr lang="en-IN" sz="2800" dirty="0"/>
          </a:p>
        </p:txBody>
      </p:sp>
      <p:sp>
        <p:nvSpPr>
          <p:cNvPr id="4" name="Date Placeholder 3">
            <a:extLst>
              <a:ext uri="{FF2B5EF4-FFF2-40B4-BE49-F238E27FC236}">
                <a16:creationId xmlns:a16="http://schemas.microsoft.com/office/drawing/2014/main" id="{42F387C8-C42C-1038-1E3C-0E07C8C54564}"/>
              </a:ext>
            </a:extLst>
          </p:cNvPr>
          <p:cNvSpPr>
            <a:spLocks noGrp="1"/>
          </p:cNvSpPr>
          <p:nvPr>
            <p:ph type="dt" sz="half" idx="10"/>
          </p:nvPr>
        </p:nvSpPr>
        <p:spPr/>
        <p:txBody>
          <a:bodyPr/>
          <a:lstStyle/>
          <a:p>
            <a:fld id="{F6C643BA-ACA1-44BF-9071-763295A35907}" type="datetime4">
              <a:rPr lang="en-US" smtClean="0"/>
              <a:t>August 11, 2025</a:t>
            </a:fld>
            <a:endParaRPr lang="en-US"/>
          </a:p>
        </p:txBody>
      </p:sp>
      <p:sp>
        <p:nvSpPr>
          <p:cNvPr id="5" name="Footer Placeholder 4">
            <a:extLst>
              <a:ext uri="{FF2B5EF4-FFF2-40B4-BE49-F238E27FC236}">
                <a16:creationId xmlns:a16="http://schemas.microsoft.com/office/drawing/2014/main" id="{8561BE59-6C69-BEAE-C8BE-DE618E6B7F0B}"/>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AE87C23F-8271-713E-69A3-BCF900E73A1A}"/>
              </a:ext>
            </a:extLst>
          </p:cNvPr>
          <p:cNvSpPr>
            <a:spLocks noGrp="1"/>
          </p:cNvSpPr>
          <p:nvPr>
            <p:ph type="sldNum" sz="quarter" idx="12"/>
          </p:nvPr>
        </p:nvSpPr>
        <p:spPr/>
        <p:txBody>
          <a:bodyPr/>
          <a:lstStyle/>
          <a:p>
            <a:fld id="{C4FA3F07-B4E9-4FEB-BC07-B9713C186F28}" type="slidenum">
              <a:rPr lang="en-US" smtClean="0"/>
              <a:pPr/>
              <a:t>48</a:t>
            </a:fld>
            <a:endParaRPr lang="en-US" dirty="0"/>
          </a:p>
        </p:txBody>
      </p:sp>
    </p:spTree>
    <p:extLst>
      <p:ext uri="{BB962C8B-B14F-4D97-AF65-F5344CB8AC3E}">
        <p14:creationId xmlns:p14="http://schemas.microsoft.com/office/powerpoint/2010/main" val="23758799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C63DD-B396-4343-B68D-47C0CDA2E2B1}"/>
              </a:ext>
            </a:extLst>
          </p:cNvPr>
          <p:cNvSpPr>
            <a:spLocks noGrp="1"/>
          </p:cNvSpPr>
          <p:nvPr>
            <p:ph type="title"/>
          </p:nvPr>
        </p:nvSpPr>
        <p:spPr/>
        <p:txBody>
          <a:bodyPr/>
          <a:lstStyle/>
          <a:p>
            <a:r>
              <a:rPr lang="en-IN" sz="4000" b="1" i="0" u="none" strike="noStrike" baseline="0" dirty="0"/>
              <a:t>Analytics - Example</a:t>
            </a:r>
            <a:endParaRPr lang="en-IN" dirty="0"/>
          </a:p>
        </p:txBody>
      </p:sp>
      <p:sp>
        <p:nvSpPr>
          <p:cNvPr id="3" name="Content Placeholder 2">
            <a:extLst>
              <a:ext uri="{FF2B5EF4-FFF2-40B4-BE49-F238E27FC236}">
                <a16:creationId xmlns:a16="http://schemas.microsoft.com/office/drawing/2014/main" id="{54E91ACA-B35D-ECC6-01DE-FC5B10EC3122}"/>
              </a:ext>
            </a:extLst>
          </p:cNvPr>
          <p:cNvSpPr>
            <a:spLocks noGrp="1"/>
          </p:cNvSpPr>
          <p:nvPr>
            <p:ph idx="1"/>
          </p:nvPr>
        </p:nvSpPr>
        <p:spPr>
          <a:xfrm>
            <a:off x="203200" y="1371600"/>
            <a:ext cx="11684000" cy="4800600"/>
          </a:xfrm>
        </p:spPr>
        <p:txBody>
          <a:bodyPr>
            <a:normAutofit/>
          </a:bodyPr>
          <a:lstStyle/>
          <a:p>
            <a:pPr marL="0" indent="0" algn="l">
              <a:buNone/>
            </a:pPr>
            <a:r>
              <a:rPr lang="en-US" b="0" i="0" u="none" strike="noStrike" baseline="0" dirty="0" err="1"/>
              <a:t>VisiStat</a:t>
            </a:r>
            <a:r>
              <a:rPr lang="en-US" b="0" i="0" u="none" strike="noStrike" baseline="0" dirty="0"/>
              <a:t> provided Mountain Wines with data showing how their website was being used by potential customers, e.g. data like that shown in Figures 15.4 to 15.6. Figure 15.4 provides an overview of the number of page views of the website per day. Figure 15.5 provides additional details and shows the hour-by-hour traffic. Clicking on the first icon for more detail shows where the IP addresses of the traffic are located (Figure 15.6).</a:t>
            </a:r>
            <a:endParaRPr lang="en-IN" sz="2400" dirty="0"/>
          </a:p>
        </p:txBody>
      </p:sp>
      <p:sp>
        <p:nvSpPr>
          <p:cNvPr id="4" name="Date Placeholder 3">
            <a:extLst>
              <a:ext uri="{FF2B5EF4-FFF2-40B4-BE49-F238E27FC236}">
                <a16:creationId xmlns:a16="http://schemas.microsoft.com/office/drawing/2014/main" id="{FEF4560E-32BB-B398-C4F8-D3F36932FAB0}"/>
              </a:ext>
            </a:extLst>
          </p:cNvPr>
          <p:cNvSpPr>
            <a:spLocks noGrp="1"/>
          </p:cNvSpPr>
          <p:nvPr>
            <p:ph type="dt" sz="half" idx="10"/>
          </p:nvPr>
        </p:nvSpPr>
        <p:spPr/>
        <p:txBody>
          <a:bodyPr/>
          <a:lstStyle/>
          <a:p>
            <a:fld id="{F6C643BA-ACA1-44BF-9071-763295A35907}" type="datetime4">
              <a:rPr lang="en-US" smtClean="0"/>
              <a:t>August 11, 2025</a:t>
            </a:fld>
            <a:endParaRPr lang="en-US"/>
          </a:p>
        </p:txBody>
      </p:sp>
      <p:sp>
        <p:nvSpPr>
          <p:cNvPr id="5" name="Footer Placeholder 4">
            <a:extLst>
              <a:ext uri="{FF2B5EF4-FFF2-40B4-BE49-F238E27FC236}">
                <a16:creationId xmlns:a16="http://schemas.microsoft.com/office/drawing/2014/main" id="{AD8AFF79-B4E3-D5E2-4D3C-3E0DD47AC594}"/>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0FF4DE4B-48C7-483E-1637-DEA369E7E612}"/>
              </a:ext>
            </a:extLst>
          </p:cNvPr>
          <p:cNvSpPr>
            <a:spLocks noGrp="1"/>
          </p:cNvSpPr>
          <p:nvPr>
            <p:ph type="sldNum" sz="quarter" idx="12"/>
          </p:nvPr>
        </p:nvSpPr>
        <p:spPr/>
        <p:txBody>
          <a:bodyPr/>
          <a:lstStyle/>
          <a:p>
            <a:fld id="{C4FA3F07-B4E9-4FEB-BC07-B9713C186F28}" type="slidenum">
              <a:rPr lang="en-US" smtClean="0"/>
              <a:pPr/>
              <a:t>49</a:t>
            </a:fld>
            <a:endParaRPr lang="en-US" dirty="0"/>
          </a:p>
        </p:txBody>
      </p:sp>
      <p:pic>
        <p:nvPicPr>
          <p:cNvPr id="8" name="Picture 7">
            <a:extLst>
              <a:ext uri="{FF2B5EF4-FFF2-40B4-BE49-F238E27FC236}">
                <a16:creationId xmlns:a16="http://schemas.microsoft.com/office/drawing/2014/main" id="{6CE9E96A-6C37-80B8-C589-E6CD3DD7A314}"/>
              </a:ext>
            </a:extLst>
          </p:cNvPr>
          <p:cNvPicPr>
            <a:picLocks noChangeAspect="1"/>
          </p:cNvPicPr>
          <p:nvPr/>
        </p:nvPicPr>
        <p:blipFill>
          <a:blip r:embed="rId2"/>
          <a:stretch>
            <a:fillRect/>
          </a:stretch>
        </p:blipFill>
        <p:spPr>
          <a:xfrm>
            <a:off x="304800" y="2743199"/>
            <a:ext cx="5689599" cy="3321221"/>
          </a:xfrm>
          <a:prstGeom prst="rect">
            <a:avLst/>
          </a:prstGeom>
        </p:spPr>
      </p:pic>
      <p:pic>
        <p:nvPicPr>
          <p:cNvPr id="10" name="Picture 9">
            <a:extLst>
              <a:ext uri="{FF2B5EF4-FFF2-40B4-BE49-F238E27FC236}">
                <a16:creationId xmlns:a16="http://schemas.microsoft.com/office/drawing/2014/main" id="{D874CA2F-63A0-7600-BE30-A1BB9F8AA07D}"/>
              </a:ext>
            </a:extLst>
          </p:cNvPr>
          <p:cNvPicPr>
            <a:picLocks noChangeAspect="1"/>
          </p:cNvPicPr>
          <p:nvPr/>
        </p:nvPicPr>
        <p:blipFill>
          <a:blip r:embed="rId3"/>
          <a:stretch>
            <a:fillRect/>
          </a:stretch>
        </p:blipFill>
        <p:spPr>
          <a:xfrm>
            <a:off x="6197600" y="2743200"/>
            <a:ext cx="5486399" cy="3321221"/>
          </a:xfrm>
          <a:prstGeom prst="rect">
            <a:avLst/>
          </a:prstGeom>
        </p:spPr>
      </p:pic>
    </p:spTree>
    <p:extLst>
      <p:ext uri="{BB962C8B-B14F-4D97-AF65-F5344CB8AC3E}">
        <p14:creationId xmlns:p14="http://schemas.microsoft.com/office/powerpoint/2010/main" val="2864920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676BC-E111-D3CE-40A0-259744DB2BEC}"/>
              </a:ext>
            </a:extLst>
          </p:cNvPr>
          <p:cNvSpPr>
            <a:spLocks noGrp="1"/>
          </p:cNvSpPr>
          <p:nvPr>
            <p:ph type="title"/>
          </p:nvPr>
        </p:nvSpPr>
        <p:spPr/>
        <p:txBody>
          <a:bodyPr/>
          <a:lstStyle/>
          <a:p>
            <a:r>
              <a:rPr lang="en-IN" dirty="0"/>
              <a:t>Introduction To Evaluation	</a:t>
            </a:r>
          </a:p>
        </p:txBody>
      </p:sp>
      <p:sp>
        <p:nvSpPr>
          <p:cNvPr id="3" name="Content Placeholder 2">
            <a:extLst>
              <a:ext uri="{FF2B5EF4-FFF2-40B4-BE49-F238E27FC236}">
                <a16:creationId xmlns:a16="http://schemas.microsoft.com/office/drawing/2014/main" id="{35976984-3D92-09D1-4753-47E7AC690642}"/>
              </a:ext>
            </a:extLst>
          </p:cNvPr>
          <p:cNvSpPr>
            <a:spLocks noGrp="1"/>
          </p:cNvSpPr>
          <p:nvPr>
            <p:ph idx="1"/>
          </p:nvPr>
        </p:nvSpPr>
        <p:spPr>
          <a:xfrm>
            <a:off x="203200" y="2133600"/>
            <a:ext cx="11963400" cy="4038600"/>
          </a:xfrm>
        </p:spPr>
        <p:txBody>
          <a:bodyPr>
            <a:normAutofit fontScale="85000" lnSpcReduction="20000"/>
          </a:bodyPr>
          <a:lstStyle/>
          <a:p>
            <a:pPr marL="0" indent="0" algn="l">
              <a:buNone/>
            </a:pPr>
            <a:r>
              <a:rPr lang="en-US" sz="2800" b="1" i="0" u="none" strike="noStrike" baseline="0" dirty="0">
                <a:latin typeface="ArialMT"/>
              </a:rPr>
              <a:t>What to Evaluate</a:t>
            </a:r>
          </a:p>
          <a:p>
            <a:pPr marL="0" indent="0" algn="l">
              <a:buNone/>
            </a:pPr>
            <a:r>
              <a:rPr lang="en-US" sz="2200" b="0" i="0" u="none" strike="noStrike" baseline="0" dirty="0"/>
              <a:t>What to evaluate ranges from low-tech prototypes to complete systems; a particular screen function to the whole workflow; and from aesthetic design to safety features. </a:t>
            </a:r>
          </a:p>
          <a:p>
            <a:pPr marL="0" indent="0" algn="l">
              <a:buNone/>
            </a:pPr>
            <a:r>
              <a:rPr lang="en-US" sz="2200" b="0" i="0" u="none" strike="noStrike" baseline="0" dirty="0"/>
              <a:t>For example:</a:t>
            </a:r>
          </a:p>
          <a:p>
            <a:r>
              <a:rPr lang="en-US" sz="2200" b="0" i="0" u="none" strike="noStrike" baseline="0" dirty="0"/>
              <a:t>Developers of a new web browser may want to know if users find items faster with their product.</a:t>
            </a:r>
          </a:p>
          <a:p>
            <a:r>
              <a:rPr lang="en-US" sz="2200" dirty="0"/>
              <a:t>D</a:t>
            </a:r>
            <a:r>
              <a:rPr lang="en-US" sz="2200" b="0" i="0" u="none" strike="noStrike" baseline="0" dirty="0"/>
              <a:t>evelopers of an ambient display may be interested in whether it changes people's behavior.</a:t>
            </a:r>
          </a:p>
          <a:p>
            <a:r>
              <a:rPr lang="en-US" sz="2200" dirty="0"/>
              <a:t>G</a:t>
            </a:r>
            <a:r>
              <a:rPr lang="en-US" sz="2200" b="0" i="0" u="none" strike="noStrike" baseline="0" dirty="0"/>
              <a:t>ame app developers will want to know how engaging and fun their games are and how long users will play them. </a:t>
            </a:r>
          </a:p>
          <a:p>
            <a:r>
              <a:rPr lang="en-US" sz="2200" b="0" i="0" u="none" strike="noStrike" baseline="0" dirty="0"/>
              <a:t>Government authorities may ask if a computerized system for controlling traffic lights results in fewer accidents or if a website complies with the standards required for users with disabilities. </a:t>
            </a:r>
          </a:p>
          <a:p>
            <a:r>
              <a:rPr lang="en-US" sz="2200" b="0" i="0" u="none" strike="noStrike" baseline="0" dirty="0"/>
              <a:t>Makers of a toy may ask if 6-year-olds can manipulate the controls and whether they are engaged by its furry case, and whether the toy is safe for them to play with. </a:t>
            </a:r>
          </a:p>
          <a:p>
            <a:r>
              <a:rPr lang="en-US" sz="2200" b="0" i="0" u="none" strike="noStrike" baseline="0" dirty="0"/>
              <a:t>A company that develops personal, digital music players may want to know if the size, color, and shape of the casing are liked by people from different age groups living in different countries. A software company may want to assess market reaction to its new homepage design.</a:t>
            </a:r>
            <a:endParaRPr lang="en-IN" sz="2600" dirty="0"/>
          </a:p>
        </p:txBody>
      </p:sp>
      <p:sp>
        <p:nvSpPr>
          <p:cNvPr id="4" name="Date Placeholder 3">
            <a:extLst>
              <a:ext uri="{FF2B5EF4-FFF2-40B4-BE49-F238E27FC236}">
                <a16:creationId xmlns:a16="http://schemas.microsoft.com/office/drawing/2014/main" id="{16CF9C44-BB66-D4FB-B7C4-3D4EAEF29CB5}"/>
              </a:ext>
            </a:extLst>
          </p:cNvPr>
          <p:cNvSpPr>
            <a:spLocks noGrp="1"/>
          </p:cNvSpPr>
          <p:nvPr>
            <p:ph type="dt" sz="half" idx="10"/>
          </p:nvPr>
        </p:nvSpPr>
        <p:spPr/>
        <p:txBody>
          <a:bodyPr/>
          <a:lstStyle/>
          <a:p>
            <a:fld id="{F6C643BA-ACA1-44BF-9071-763295A35907}" type="datetime4">
              <a:rPr lang="en-US" smtClean="0"/>
              <a:t>August 11, 2025</a:t>
            </a:fld>
            <a:endParaRPr lang="en-US"/>
          </a:p>
        </p:txBody>
      </p:sp>
      <p:sp>
        <p:nvSpPr>
          <p:cNvPr id="5" name="Footer Placeholder 4">
            <a:extLst>
              <a:ext uri="{FF2B5EF4-FFF2-40B4-BE49-F238E27FC236}">
                <a16:creationId xmlns:a16="http://schemas.microsoft.com/office/drawing/2014/main" id="{AA7064ED-873B-F27A-AEC9-3A7427447A97}"/>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7D2CF6B2-13A0-707D-8957-7312E327936B}"/>
              </a:ext>
            </a:extLst>
          </p:cNvPr>
          <p:cNvSpPr>
            <a:spLocks noGrp="1"/>
          </p:cNvSpPr>
          <p:nvPr>
            <p:ph type="sldNum" sz="quarter" idx="12"/>
          </p:nvPr>
        </p:nvSpPr>
        <p:spPr/>
        <p:txBody>
          <a:bodyPr/>
          <a:lstStyle/>
          <a:p>
            <a:fld id="{C4FA3F07-B4E9-4FEB-BC07-B9713C186F28}" type="slidenum">
              <a:rPr lang="en-US" smtClean="0"/>
              <a:pPr/>
              <a:t>5</a:t>
            </a:fld>
            <a:endParaRPr lang="en-US" dirty="0"/>
          </a:p>
        </p:txBody>
      </p:sp>
      <p:pic>
        <p:nvPicPr>
          <p:cNvPr id="12" name="Picture 11">
            <a:extLst>
              <a:ext uri="{FF2B5EF4-FFF2-40B4-BE49-F238E27FC236}">
                <a16:creationId xmlns:a16="http://schemas.microsoft.com/office/drawing/2014/main" id="{580B7F6A-ACE6-C1B8-AB68-E35E77CD23BB}"/>
              </a:ext>
            </a:extLst>
          </p:cNvPr>
          <p:cNvPicPr>
            <a:picLocks noChangeAspect="1"/>
          </p:cNvPicPr>
          <p:nvPr/>
        </p:nvPicPr>
        <p:blipFill>
          <a:blip r:embed="rId2"/>
          <a:stretch>
            <a:fillRect/>
          </a:stretch>
        </p:blipFill>
        <p:spPr>
          <a:xfrm>
            <a:off x="3505200" y="1381847"/>
            <a:ext cx="4642089" cy="1131981"/>
          </a:xfrm>
          <a:prstGeom prst="rect">
            <a:avLst/>
          </a:prstGeom>
        </p:spPr>
      </p:pic>
    </p:spTree>
    <p:extLst>
      <p:ext uri="{BB962C8B-B14F-4D97-AF65-F5344CB8AC3E}">
        <p14:creationId xmlns:p14="http://schemas.microsoft.com/office/powerpoint/2010/main" val="2531457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C63DD-B396-4343-B68D-47C0CDA2E2B1}"/>
              </a:ext>
            </a:extLst>
          </p:cNvPr>
          <p:cNvSpPr>
            <a:spLocks noGrp="1"/>
          </p:cNvSpPr>
          <p:nvPr>
            <p:ph type="title"/>
          </p:nvPr>
        </p:nvSpPr>
        <p:spPr/>
        <p:txBody>
          <a:bodyPr/>
          <a:lstStyle/>
          <a:p>
            <a:r>
              <a:rPr lang="en-IN" sz="4000" b="1" i="0" u="none" strike="noStrike" baseline="0" dirty="0"/>
              <a:t>Analytics - Example</a:t>
            </a:r>
            <a:endParaRPr lang="en-IN" dirty="0"/>
          </a:p>
        </p:txBody>
      </p:sp>
      <p:pic>
        <p:nvPicPr>
          <p:cNvPr id="9" name="Content Placeholder 8">
            <a:extLst>
              <a:ext uri="{FF2B5EF4-FFF2-40B4-BE49-F238E27FC236}">
                <a16:creationId xmlns:a16="http://schemas.microsoft.com/office/drawing/2014/main" id="{3B59AA36-3F87-DB28-6EE9-165076F0B4AF}"/>
              </a:ext>
            </a:extLst>
          </p:cNvPr>
          <p:cNvPicPr>
            <a:picLocks noGrp="1" noChangeAspect="1"/>
          </p:cNvPicPr>
          <p:nvPr>
            <p:ph idx="1"/>
          </p:nvPr>
        </p:nvPicPr>
        <p:blipFill>
          <a:blip r:embed="rId2"/>
          <a:stretch>
            <a:fillRect/>
          </a:stretch>
        </p:blipFill>
        <p:spPr>
          <a:xfrm>
            <a:off x="1524000" y="1352810"/>
            <a:ext cx="8128000" cy="2590800"/>
          </a:xfrm>
        </p:spPr>
      </p:pic>
      <p:sp>
        <p:nvSpPr>
          <p:cNvPr id="4" name="Date Placeholder 3">
            <a:extLst>
              <a:ext uri="{FF2B5EF4-FFF2-40B4-BE49-F238E27FC236}">
                <a16:creationId xmlns:a16="http://schemas.microsoft.com/office/drawing/2014/main" id="{FEF4560E-32BB-B398-C4F8-D3F36932FAB0}"/>
              </a:ext>
            </a:extLst>
          </p:cNvPr>
          <p:cNvSpPr>
            <a:spLocks noGrp="1"/>
          </p:cNvSpPr>
          <p:nvPr>
            <p:ph type="dt" sz="half" idx="10"/>
          </p:nvPr>
        </p:nvSpPr>
        <p:spPr/>
        <p:txBody>
          <a:bodyPr/>
          <a:lstStyle/>
          <a:p>
            <a:fld id="{F6C643BA-ACA1-44BF-9071-763295A35907}" type="datetime4">
              <a:rPr lang="en-US" smtClean="0"/>
              <a:t>August 11, 2025</a:t>
            </a:fld>
            <a:endParaRPr lang="en-US"/>
          </a:p>
        </p:txBody>
      </p:sp>
      <p:sp>
        <p:nvSpPr>
          <p:cNvPr id="5" name="Footer Placeholder 4">
            <a:extLst>
              <a:ext uri="{FF2B5EF4-FFF2-40B4-BE49-F238E27FC236}">
                <a16:creationId xmlns:a16="http://schemas.microsoft.com/office/drawing/2014/main" id="{AD8AFF79-B4E3-D5E2-4D3C-3E0DD47AC594}"/>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0FF4DE4B-48C7-483E-1637-DEA369E7E612}"/>
              </a:ext>
            </a:extLst>
          </p:cNvPr>
          <p:cNvSpPr>
            <a:spLocks noGrp="1"/>
          </p:cNvSpPr>
          <p:nvPr>
            <p:ph type="sldNum" sz="quarter" idx="12"/>
          </p:nvPr>
        </p:nvSpPr>
        <p:spPr/>
        <p:txBody>
          <a:bodyPr/>
          <a:lstStyle/>
          <a:p>
            <a:fld id="{C4FA3F07-B4E9-4FEB-BC07-B9713C186F28}" type="slidenum">
              <a:rPr lang="en-US" smtClean="0"/>
              <a:pPr/>
              <a:t>50</a:t>
            </a:fld>
            <a:endParaRPr lang="en-US" dirty="0"/>
          </a:p>
        </p:txBody>
      </p:sp>
      <p:sp>
        <p:nvSpPr>
          <p:cNvPr id="12" name="TextBox 11">
            <a:extLst>
              <a:ext uri="{FF2B5EF4-FFF2-40B4-BE49-F238E27FC236}">
                <a16:creationId xmlns:a16="http://schemas.microsoft.com/office/drawing/2014/main" id="{796C85EE-E1AC-3381-3A1C-3474FE0F5D5F}"/>
              </a:ext>
            </a:extLst>
          </p:cNvPr>
          <p:cNvSpPr txBox="1"/>
          <p:nvPr/>
        </p:nvSpPr>
        <p:spPr>
          <a:xfrm>
            <a:off x="446316" y="4267200"/>
            <a:ext cx="10729684" cy="1323439"/>
          </a:xfrm>
          <a:prstGeom prst="rect">
            <a:avLst/>
          </a:prstGeom>
          <a:noFill/>
        </p:spPr>
        <p:txBody>
          <a:bodyPr wrap="square">
            <a:spAutoFit/>
          </a:bodyPr>
          <a:lstStyle/>
          <a:p>
            <a:pPr algn="l"/>
            <a:r>
              <a:rPr lang="en-US" sz="2000" b="0" i="0" u="none" strike="noStrike" baseline="0" dirty="0"/>
              <a:t>Using this data and other data provided by </a:t>
            </a:r>
            <a:r>
              <a:rPr lang="en-US" sz="2000" b="0" i="0" u="none" strike="noStrike" baseline="0" dirty="0" err="1"/>
              <a:t>VisiStat</a:t>
            </a:r>
            <a:r>
              <a:rPr lang="en-US" sz="2000" b="0" i="0" u="none" strike="noStrike" baseline="0" dirty="0"/>
              <a:t>, Mountain Wines could see visitor totals, traffic averages, traffic sources, visitor activity, and more. They discovered the importance of visibility for their top search words; they could pinpoint where guests were going on their website, and they could see where their guests were geographically located.</a:t>
            </a:r>
            <a:endParaRPr lang="en-IN" sz="2000" dirty="0"/>
          </a:p>
        </p:txBody>
      </p:sp>
    </p:spTree>
    <p:extLst>
      <p:ext uri="{BB962C8B-B14F-4D97-AF65-F5344CB8AC3E}">
        <p14:creationId xmlns:p14="http://schemas.microsoft.com/office/powerpoint/2010/main" val="18989528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59A0B-1E25-271C-349B-B575B508593E}"/>
              </a:ext>
            </a:extLst>
          </p:cNvPr>
          <p:cNvSpPr>
            <a:spLocks noGrp="1"/>
          </p:cNvSpPr>
          <p:nvPr>
            <p:ph type="title"/>
          </p:nvPr>
        </p:nvSpPr>
        <p:spPr/>
        <p:txBody>
          <a:bodyPr>
            <a:normAutofit/>
          </a:bodyPr>
          <a:lstStyle/>
          <a:p>
            <a:r>
              <a:rPr lang="en-IN" b="1" i="0" u="none" strike="noStrike" baseline="0" dirty="0"/>
              <a:t>Predictive Models</a:t>
            </a:r>
            <a:endParaRPr lang="en-IN" sz="7200" b="1" dirty="0"/>
          </a:p>
        </p:txBody>
      </p:sp>
      <p:sp>
        <p:nvSpPr>
          <p:cNvPr id="3" name="Content Placeholder 2">
            <a:extLst>
              <a:ext uri="{FF2B5EF4-FFF2-40B4-BE49-F238E27FC236}">
                <a16:creationId xmlns:a16="http://schemas.microsoft.com/office/drawing/2014/main" id="{E9AB9F10-1EE7-2E0D-8555-14F6A42E893D}"/>
              </a:ext>
            </a:extLst>
          </p:cNvPr>
          <p:cNvSpPr>
            <a:spLocks noGrp="1"/>
          </p:cNvSpPr>
          <p:nvPr>
            <p:ph idx="1"/>
          </p:nvPr>
        </p:nvSpPr>
        <p:spPr>
          <a:xfrm>
            <a:off x="203200" y="1371600"/>
            <a:ext cx="11480800" cy="4800600"/>
          </a:xfrm>
        </p:spPr>
        <p:txBody>
          <a:bodyPr>
            <a:normAutofit/>
          </a:bodyPr>
          <a:lstStyle/>
          <a:p>
            <a:r>
              <a:rPr lang="en-US" b="0" i="0" u="none" strike="noStrike" baseline="0" dirty="0"/>
              <a:t>Similar to inspection methods and analytics, predictive models evaluate a system without users being present. Rather than involving expert evaluators role-playing users as in inspections, or tracking their behavior as in analytics, predictive models use formulas to derive various measures of user performance.</a:t>
            </a:r>
          </a:p>
          <a:p>
            <a:r>
              <a:rPr lang="en-US" b="0" i="0" u="none" strike="noStrike" baseline="0" dirty="0"/>
              <a:t>Predictive modeling provides estimates of the efficiency of different systems for various kinds of tasks. For example, a smartphone designer might choose to use a predictive model because it can enable her to determine accurately which is the optimal layout of keys on the phone for allowing common operations to be performed.</a:t>
            </a:r>
          </a:p>
          <a:p>
            <a:pPr algn="l"/>
            <a:r>
              <a:rPr lang="en-US" b="0" i="0" u="none" strike="noStrike" baseline="0" dirty="0"/>
              <a:t>Two types of predictive models have been particularly influential in HCI and interaction design over the years: </a:t>
            </a:r>
            <a:r>
              <a:rPr lang="en-US" b="0" i="0" u="none" strike="noStrike" baseline="0" dirty="0" err="1"/>
              <a:t>Fitts’</a:t>
            </a:r>
            <a:r>
              <a:rPr lang="en-US" b="0" i="0" u="none" strike="noStrike" baseline="0" dirty="0"/>
              <a:t> Law, which will be discussed in detail, and the GOMS family of models (Card et al, 1983), which are rarely used now as the tools were designed in the early 1980s, primarily for comparing PC-based interfaces for tasks that were highly predictable.</a:t>
            </a:r>
            <a:endParaRPr lang="en-IN" sz="2400" dirty="0"/>
          </a:p>
        </p:txBody>
      </p:sp>
      <p:sp>
        <p:nvSpPr>
          <p:cNvPr id="4" name="Date Placeholder 3">
            <a:extLst>
              <a:ext uri="{FF2B5EF4-FFF2-40B4-BE49-F238E27FC236}">
                <a16:creationId xmlns:a16="http://schemas.microsoft.com/office/drawing/2014/main" id="{A7708A6F-5207-04E5-A909-FA8409C8CD26}"/>
              </a:ext>
            </a:extLst>
          </p:cNvPr>
          <p:cNvSpPr>
            <a:spLocks noGrp="1"/>
          </p:cNvSpPr>
          <p:nvPr>
            <p:ph type="dt" sz="half" idx="10"/>
          </p:nvPr>
        </p:nvSpPr>
        <p:spPr/>
        <p:txBody>
          <a:bodyPr/>
          <a:lstStyle/>
          <a:p>
            <a:fld id="{F6C643BA-ACA1-44BF-9071-763295A35907}" type="datetime4">
              <a:rPr lang="en-US" smtClean="0"/>
              <a:t>August 11, 2025</a:t>
            </a:fld>
            <a:endParaRPr lang="en-US"/>
          </a:p>
        </p:txBody>
      </p:sp>
      <p:sp>
        <p:nvSpPr>
          <p:cNvPr id="5" name="Footer Placeholder 4">
            <a:extLst>
              <a:ext uri="{FF2B5EF4-FFF2-40B4-BE49-F238E27FC236}">
                <a16:creationId xmlns:a16="http://schemas.microsoft.com/office/drawing/2014/main" id="{57F9B492-8396-F3B4-8991-B8CDC2ABA8E7}"/>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7AD1963F-60A2-56BF-A9F5-8EBAA39FB236}"/>
              </a:ext>
            </a:extLst>
          </p:cNvPr>
          <p:cNvSpPr>
            <a:spLocks noGrp="1"/>
          </p:cNvSpPr>
          <p:nvPr>
            <p:ph type="sldNum" sz="quarter" idx="12"/>
          </p:nvPr>
        </p:nvSpPr>
        <p:spPr/>
        <p:txBody>
          <a:bodyPr/>
          <a:lstStyle/>
          <a:p>
            <a:fld id="{C4FA3F07-B4E9-4FEB-BC07-B9713C186F28}" type="slidenum">
              <a:rPr lang="en-US" smtClean="0"/>
              <a:pPr/>
              <a:t>51</a:t>
            </a:fld>
            <a:endParaRPr lang="en-US" dirty="0"/>
          </a:p>
        </p:txBody>
      </p:sp>
    </p:spTree>
    <p:extLst>
      <p:ext uri="{BB962C8B-B14F-4D97-AF65-F5344CB8AC3E}">
        <p14:creationId xmlns:p14="http://schemas.microsoft.com/office/powerpoint/2010/main" val="8913306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267201" y="2362201"/>
            <a:ext cx="4379913" cy="1500187"/>
          </a:xfrm>
        </p:spPr>
        <p:txBody>
          <a:bodyPr>
            <a:normAutofit fontScale="92500"/>
          </a:bodyPr>
          <a:lstStyle/>
          <a:p>
            <a:r>
              <a:rPr lang="en-US" sz="6000" dirty="0">
                <a:latin typeface="Adobe Arabic" pitchFamily="18" charset="-78"/>
                <a:cs typeface="Adobe Arabic" pitchFamily="18" charset="-78"/>
              </a:rPr>
              <a:t>THANK YOU</a:t>
            </a:r>
          </a:p>
        </p:txBody>
      </p:sp>
      <p:sp>
        <p:nvSpPr>
          <p:cNvPr id="4" name="Date Placeholder 3"/>
          <p:cNvSpPr>
            <a:spLocks noGrp="1"/>
          </p:cNvSpPr>
          <p:nvPr>
            <p:ph type="dt" sz="half" idx="10"/>
          </p:nvPr>
        </p:nvSpPr>
        <p:spPr/>
        <p:txBody>
          <a:bodyPr/>
          <a:lstStyle/>
          <a:p>
            <a:fld id="{C205BE5B-515E-412D-86C2-B1F3269CA20F}" type="datetime4">
              <a:rPr lang="en-US" smtClean="0"/>
              <a:t>August 11, 2025</a:t>
            </a:fld>
            <a:endParaRPr lang="en-US"/>
          </a:p>
        </p:txBody>
      </p:sp>
      <p:sp>
        <p:nvSpPr>
          <p:cNvPr id="5" name="Footer Placeholder 4"/>
          <p:cNvSpPr>
            <a:spLocks noGrp="1"/>
          </p:cNvSpPr>
          <p:nvPr>
            <p:ph type="ftr" sz="quarter" idx="11"/>
          </p:nvPr>
        </p:nvSpPr>
        <p:spPr/>
        <p:txBody>
          <a:bodyPr/>
          <a:lstStyle/>
          <a:p>
            <a:r>
              <a:rPr lang="en-US"/>
              <a:t>Department of Computer Science &amp; Engineering, VNRVJIET, Hyderabad</a:t>
            </a:r>
          </a:p>
        </p:txBody>
      </p:sp>
      <p:sp>
        <p:nvSpPr>
          <p:cNvPr id="6" name="Slide Number Placeholder 5"/>
          <p:cNvSpPr>
            <a:spLocks noGrp="1"/>
          </p:cNvSpPr>
          <p:nvPr>
            <p:ph type="sldNum" sz="quarter" idx="12"/>
          </p:nvPr>
        </p:nvSpPr>
        <p:spPr/>
        <p:txBody>
          <a:bodyPr/>
          <a:lstStyle/>
          <a:p>
            <a:fld id="{C4FA3F07-B4E9-4FEB-BC07-B9713C186F28}" type="slidenum">
              <a:rPr lang="en-US" smtClean="0"/>
              <a:t>52</a:t>
            </a:fld>
            <a:endParaRPr lang="en-US"/>
          </a:p>
        </p:txBody>
      </p:sp>
      <p:cxnSp>
        <p:nvCxnSpPr>
          <p:cNvPr id="8" name="Straight Connector 7"/>
          <p:cNvCxnSpPr/>
          <p:nvPr/>
        </p:nvCxnSpPr>
        <p:spPr>
          <a:xfrm>
            <a:off x="4267200" y="3810000"/>
            <a:ext cx="3581400" cy="0"/>
          </a:xfrm>
          <a:prstGeom prst="line">
            <a:avLst/>
          </a:prstGeom>
          <a:ln w="25400">
            <a:solidFill>
              <a:schemeClr val="tx1"/>
            </a:solidFill>
          </a:ln>
          <a:effectLst>
            <a:glow rad="63500">
              <a:schemeClr val="accent1">
                <a:satMod val="175000"/>
                <a:alpha val="40000"/>
              </a:schemeClr>
            </a:glo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7471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9A873A9-EECC-AC80-ADD7-313D909498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00" y="1387476"/>
            <a:ext cx="4521200" cy="1355724"/>
          </a:xfrm>
          <a:prstGeom prst="rect">
            <a:avLst/>
          </a:prstGeom>
        </p:spPr>
      </p:pic>
      <p:sp>
        <p:nvSpPr>
          <p:cNvPr id="2" name="Title 1">
            <a:extLst>
              <a:ext uri="{FF2B5EF4-FFF2-40B4-BE49-F238E27FC236}">
                <a16:creationId xmlns:a16="http://schemas.microsoft.com/office/drawing/2014/main" id="{CCD676BC-E111-D3CE-40A0-259744DB2BEC}"/>
              </a:ext>
            </a:extLst>
          </p:cNvPr>
          <p:cNvSpPr>
            <a:spLocks noGrp="1"/>
          </p:cNvSpPr>
          <p:nvPr>
            <p:ph type="title"/>
          </p:nvPr>
        </p:nvSpPr>
        <p:spPr/>
        <p:txBody>
          <a:bodyPr/>
          <a:lstStyle/>
          <a:p>
            <a:r>
              <a:rPr lang="en-IN" dirty="0"/>
              <a:t>Introduction To Evaluation	</a:t>
            </a:r>
          </a:p>
        </p:txBody>
      </p:sp>
      <p:sp>
        <p:nvSpPr>
          <p:cNvPr id="3" name="Content Placeholder 2">
            <a:extLst>
              <a:ext uri="{FF2B5EF4-FFF2-40B4-BE49-F238E27FC236}">
                <a16:creationId xmlns:a16="http://schemas.microsoft.com/office/drawing/2014/main" id="{35976984-3D92-09D1-4753-47E7AC690642}"/>
              </a:ext>
            </a:extLst>
          </p:cNvPr>
          <p:cNvSpPr>
            <a:spLocks noGrp="1"/>
          </p:cNvSpPr>
          <p:nvPr>
            <p:ph idx="1"/>
          </p:nvPr>
        </p:nvSpPr>
        <p:spPr>
          <a:xfrm>
            <a:off x="203200" y="1387476"/>
            <a:ext cx="11760200" cy="4784724"/>
          </a:xfrm>
        </p:spPr>
        <p:txBody>
          <a:bodyPr>
            <a:normAutofit lnSpcReduction="10000"/>
          </a:bodyPr>
          <a:lstStyle/>
          <a:p>
            <a:pPr marL="0" indent="0">
              <a:buNone/>
            </a:pPr>
            <a:r>
              <a:rPr lang="en-IN" sz="2800" b="1" dirty="0">
                <a:latin typeface="ArialMT"/>
              </a:rPr>
              <a:t>Where to Evaluate</a:t>
            </a:r>
          </a:p>
          <a:p>
            <a:pPr marL="0" indent="0" algn="l">
              <a:buNone/>
            </a:pPr>
            <a:r>
              <a:rPr lang="en-US" dirty="0">
                <a:solidFill>
                  <a:srgbClr val="000000"/>
                </a:solidFill>
              </a:rPr>
              <a:t>Where evaluation takes place depends on what is being evaluated. </a:t>
            </a:r>
          </a:p>
          <a:p>
            <a:pPr marL="0" indent="0" algn="l">
              <a:buNone/>
            </a:pPr>
            <a:r>
              <a:rPr lang="en-US" sz="1800" b="1" i="0" u="none" strike="noStrike" baseline="0" dirty="0">
                <a:solidFill>
                  <a:srgbClr val="000000"/>
                </a:solidFill>
                <a:latin typeface="ArialMT"/>
              </a:rPr>
              <a:t>Different Scenarios as Examples that can be considered here: </a:t>
            </a:r>
          </a:p>
          <a:p>
            <a:r>
              <a:rPr lang="en-US" b="0" i="0" u="none" strike="noStrike" baseline="0" dirty="0">
                <a:solidFill>
                  <a:srgbClr val="000000"/>
                </a:solidFill>
              </a:rPr>
              <a:t>Some characteristics, such as web accessibility, are generally evaluated in a laboratory because it provides the control necessary to systematically investigate whether all requirements are met. </a:t>
            </a:r>
          </a:p>
          <a:p>
            <a:r>
              <a:rPr lang="en-US" b="0" i="0" u="none" strike="noStrike" baseline="0" dirty="0">
                <a:solidFill>
                  <a:srgbClr val="000000"/>
                </a:solidFill>
              </a:rPr>
              <a:t>This is also true for design choices, such as choosing the size and layout of keys for a smartphone.</a:t>
            </a:r>
          </a:p>
          <a:p>
            <a:pPr algn="l"/>
            <a:r>
              <a:rPr lang="en-US" b="0" i="0" u="none" strike="noStrike" baseline="0" dirty="0">
                <a:solidFill>
                  <a:srgbClr val="000000"/>
                </a:solidFill>
              </a:rPr>
              <a:t>User experience aspects, such as whether children enjoy playing with a new toy and for how long before they get bored, can be evaluated more effectively in natural settings which are often referred to as ‘in the wild studies. </a:t>
            </a:r>
          </a:p>
          <a:p>
            <a:pPr algn="l"/>
            <a:r>
              <a:rPr lang="en-US" b="0" i="0" u="none" strike="noStrike" baseline="0" dirty="0">
                <a:solidFill>
                  <a:srgbClr val="000000"/>
                </a:solidFill>
              </a:rPr>
              <a:t>Remote studies of online behavior, such as social networking, can be conducted to evaluate natural interactions for a lot of participants in their own homes, cheaply and quickly. </a:t>
            </a:r>
          </a:p>
          <a:p>
            <a:pPr algn="l"/>
            <a:r>
              <a:rPr lang="en-US" b="0" i="0" u="none" strike="noStrike" baseline="0" dirty="0">
                <a:solidFill>
                  <a:srgbClr val="000000"/>
                </a:solidFill>
              </a:rPr>
              <a:t>Living laboratories have also been built which are somewhere in between labs and in the wild settings; providing the setting of being in an environment, such as the home, while also giving the ability to control, measure, and record activities.</a:t>
            </a:r>
            <a:endParaRPr lang="en-IN" sz="2400" dirty="0"/>
          </a:p>
        </p:txBody>
      </p:sp>
      <p:sp>
        <p:nvSpPr>
          <p:cNvPr id="4" name="Date Placeholder 3">
            <a:extLst>
              <a:ext uri="{FF2B5EF4-FFF2-40B4-BE49-F238E27FC236}">
                <a16:creationId xmlns:a16="http://schemas.microsoft.com/office/drawing/2014/main" id="{16CF9C44-BB66-D4FB-B7C4-3D4EAEF29CB5}"/>
              </a:ext>
            </a:extLst>
          </p:cNvPr>
          <p:cNvSpPr>
            <a:spLocks noGrp="1"/>
          </p:cNvSpPr>
          <p:nvPr>
            <p:ph type="dt" sz="half" idx="10"/>
          </p:nvPr>
        </p:nvSpPr>
        <p:spPr/>
        <p:txBody>
          <a:bodyPr/>
          <a:lstStyle/>
          <a:p>
            <a:fld id="{F6C643BA-ACA1-44BF-9071-763295A35907}" type="datetime4">
              <a:rPr lang="en-US" smtClean="0"/>
              <a:t>August 11, 2025</a:t>
            </a:fld>
            <a:endParaRPr lang="en-US"/>
          </a:p>
        </p:txBody>
      </p:sp>
      <p:sp>
        <p:nvSpPr>
          <p:cNvPr id="5" name="Footer Placeholder 4">
            <a:extLst>
              <a:ext uri="{FF2B5EF4-FFF2-40B4-BE49-F238E27FC236}">
                <a16:creationId xmlns:a16="http://schemas.microsoft.com/office/drawing/2014/main" id="{AA7064ED-873B-F27A-AEC9-3A7427447A97}"/>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7D2CF6B2-13A0-707D-8957-7312E327936B}"/>
              </a:ext>
            </a:extLst>
          </p:cNvPr>
          <p:cNvSpPr>
            <a:spLocks noGrp="1"/>
          </p:cNvSpPr>
          <p:nvPr>
            <p:ph type="sldNum" sz="quarter" idx="12"/>
          </p:nvPr>
        </p:nvSpPr>
        <p:spPr/>
        <p:txBody>
          <a:bodyPr/>
          <a:lstStyle/>
          <a:p>
            <a:fld id="{C4FA3F07-B4E9-4FEB-BC07-B9713C186F28}" type="slidenum">
              <a:rPr lang="en-US" smtClean="0"/>
              <a:pPr/>
              <a:t>6</a:t>
            </a:fld>
            <a:endParaRPr lang="en-US" dirty="0"/>
          </a:p>
        </p:txBody>
      </p:sp>
    </p:spTree>
    <p:extLst>
      <p:ext uri="{BB962C8B-B14F-4D97-AF65-F5344CB8AC3E}">
        <p14:creationId xmlns:p14="http://schemas.microsoft.com/office/powerpoint/2010/main" val="1869608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676BC-E111-D3CE-40A0-259744DB2BEC}"/>
              </a:ext>
            </a:extLst>
          </p:cNvPr>
          <p:cNvSpPr>
            <a:spLocks noGrp="1"/>
          </p:cNvSpPr>
          <p:nvPr>
            <p:ph type="title"/>
          </p:nvPr>
        </p:nvSpPr>
        <p:spPr/>
        <p:txBody>
          <a:bodyPr/>
          <a:lstStyle/>
          <a:p>
            <a:r>
              <a:rPr lang="en-IN" dirty="0"/>
              <a:t>Introduction To Evaluation	</a:t>
            </a:r>
          </a:p>
        </p:txBody>
      </p:sp>
      <p:sp>
        <p:nvSpPr>
          <p:cNvPr id="3" name="Content Placeholder 2">
            <a:extLst>
              <a:ext uri="{FF2B5EF4-FFF2-40B4-BE49-F238E27FC236}">
                <a16:creationId xmlns:a16="http://schemas.microsoft.com/office/drawing/2014/main" id="{35976984-3D92-09D1-4753-47E7AC690642}"/>
              </a:ext>
            </a:extLst>
          </p:cNvPr>
          <p:cNvSpPr>
            <a:spLocks noGrp="1"/>
          </p:cNvSpPr>
          <p:nvPr>
            <p:ph idx="1"/>
          </p:nvPr>
        </p:nvSpPr>
        <p:spPr>
          <a:xfrm>
            <a:off x="203200" y="2057400"/>
            <a:ext cx="11760200" cy="4114800"/>
          </a:xfrm>
        </p:spPr>
        <p:txBody>
          <a:bodyPr>
            <a:normAutofit fontScale="92500" lnSpcReduction="20000"/>
          </a:bodyPr>
          <a:lstStyle/>
          <a:p>
            <a:pPr marL="0" indent="0">
              <a:buNone/>
            </a:pPr>
            <a:r>
              <a:rPr lang="en-IN" sz="2800" b="1" dirty="0">
                <a:latin typeface="ArialMT"/>
              </a:rPr>
              <a:t>When to Evaluate</a:t>
            </a:r>
          </a:p>
          <a:p>
            <a:pPr algn="just"/>
            <a:r>
              <a:rPr lang="en-US" b="0" i="0" u="none" strike="noStrike" baseline="0" dirty="0"/>
              <a:t>At what stage in the product lifecycle evaluation takes place depends on the type of product. </a:t>
            </a:r>
          </a:p>
          <a:p>
            <a:pPr algn="just"/>
            <a:r>
              <a:rPr lang="en-US" b="0" i="0" u="none" strike="noStrike" baseline="0" dirty="0"/>
              <a:t>the product being developed could be a brand-new concept or it could be an upgrade of an existing product. </a:t>
            </a:r>
          </a:p>
          <a:p>
            <a:pPr algn="just"/>
            <a:r>
              <a:rPr lang="en-US" b="0" i="0" u="none" strike="noStrike" baseline="0" dirty="0"/>
              <a:t>If the product is new, then considerable time is usually invested in market research and establishing user requirements. Once these requirements have been established, they are used to create initial sketches, a storyboard, a series of screens, or a prototype of the design ideas. These are then evaluated to see if the designers have interpreted the users’ requirements correctly and embodied them in their designs appropriately. The designs will be modified according to the evaluation feedback and new prototypes developed and </a:t>
            </a:r>
            <a:r>
              <a:rPr lang="en-IN" b="0" i="0" u="none" strike="noStrike" baseline="0" dirty="0"/>
              <a:t>subsequently evaluated.</a:t>
            </a:r>
            <a:r>
              <a:rPr lang="en-US" b="0" i="0" u="none" strike="noStrike" baseline="0" dirty="0"/>
              <a:t>, such as the home, while also giving the ability to control, measure, and record activities.</a:t>
            </a:r>
          </a:p>
          <a:p>
            <a:pPr algn="just"/>
            <a:r>
              <a:rPr lang="en-US" b="0" i="0" u="none" strike="noStrike" baseline="0" dirty="0"/>
              <a:t>Evaluations that are done to assess the success of a finished product are known as summative evaluations.</a:t>
            </a:r>
          </a:p>
          <a:p>
            <a:pPr algn="just"/>
            <a:r>
              <a:rPr lang="en-US" b="0" i="0" u="none" strike="noStrike" baseline="0" dirty="0"/>
              <a:t>If the product is being upgraded then the evaluation may not focus on establishing a set of requirements, but may evaluate the existing product to ascertain what needs improving. Features are then often added, which can result in new usability problems. Other times, attention is focused on improving specific aspects, such as enhanced </a:t>
            </a:r>
            <a:r>
              <a:rPr lang="en-IN" b="0" i="0" u="none" strike="noStrike" baseline="0" dirty="0"/>
              <a:t>navigation.</a:t>
            </a:r>
            <a:endParaRPr lang="en-IN" sz="2400" dirty="0"/>
          </a:p>
        </p:txBody>
      </p:sp>
      <p:sp>
        <p:nvSpPr>
          <p:cNvPr id="4" name="Date Placeholder 3">
            <a:extLst>
              <a:ext uri="{FF2B5EF4-FFF2-40B4-BE49-F238E27FC236}">
                <a16:creationId xmlns:a16="http://schemas.microsoft.com/office/drawing/2014/main" id="{16CF9C44-BB66-D4FB-B7C4-3D4EAEF29CB5}"/>
              </a:ext>
            </a:extLst>
          </p:cNvPr>
          <p:cNvSpPr>
            <a:spLocks noGrp="1"/>
          </p:cNvSpPr>
          <p:nvPr>
            <p:ph type="dt" sz="half" idx="10"/>
          </p:nvPr>
        </p:nvSpPr>
        <p:spPr/>
        <p:txBody>
          <a:bodyPr/>
          <a:lstStyle/>
          <a:p>
            <a:fld id="{F6C643BA-ACA1-44BF-9071-763295A35907}" type="datetime4">
              <a:rPr lang="en-US" smtClean="0"/>
              <a:t>August 11, 2025</a:t>
            </a:fld>
            <a:endParaRPr lang="en-US"/>
          </a:p>
        </p:txBody>
      </p:sp>
      <p:sp>
        <p:nvSpPr>
          <p:cNvPr id="5" name="Footer Placeholder 4">
            <a:extLst>
              <a:ext uri="{FF2B5EF4-FFF2-40B4-BE49-F238E27FC236}">
                <a16:creationId xmlns:a16="http://schemas.microsoft.com/office/drawing/2014/main" id="{AA7064ED-873B-F27A-AEC9-3A7427447A97}"/>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7D2CF6B2-13A0-707D-8957-7312E327936B}"/>
              </a:ext>
            </a:extLst>
          </p:cNvPr>
          <p:cNvSpPr>
            <a:spLocks noGrp="1"/>
          </p:cNvSpPr>
          <p:nvPr>
            <p:ph type="sldNum" sz="quarter" idx="12"/>
          </p:nvPr>
        </p:nvSpPr>
        <p:spPr/>
        <p:txBody>
          <a:bodyPr/>
          <a:lstStyle/>
          <a:p>
            <a:fld id="{C4FA3F07-B4E9-4FEB-BC07-B9713C186F28}" type="slidenum">
              <a:rPr lang="en-US" smtClean="0"/>
              <a:pPr/>
              <a:t>7</a:t>
            </a:fld>
            <a:endParaRPr lang="en-US" dirty="0"/>
          </a:p>
        </p:txBody>
      </p:sp>
      <p:pic>
        <p:nvPicPr>
          <p:cNvPr id="7" name="Picture 6">
            <a:extLst>
              <a:ext uri="{FF2B5EF4-FFF2-40B4-BE49-F238E27FC236}">
                <a16:creationId xmlns:a16="http://schemas.microsoft.com/office/drawing/2014/main" id="{5B79AE36-5D91-C239-C42D-09E75913FF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0" y="1262448"/>
            <a:ext cx="4648200" cy="1050790"/>
          </a:xfrm>
          <a:prstGeom prst="rect">
            <a:avLst/>
          </a:prstGeom>
        </p:spPr>
      </p:pic>
    </p:spTree>
    <p:extLst>
      <p:ext uri="{BB962C8B-B14F-4D97-AF65-F5344CB8AC3E}">
        <p14:creationId xmlns:p14="http://schemas.microsoft.com/office/powerpoint/2010/main" val="1089143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676BC-E111-D3CE-40A0-259744DB2BEC}"/>
              </a:ext>
            </a:extLst>
          </p:cNvPr>
          <p:cNvSpPr>
            <a:spLocks noGrp="1"/>
          </p:cNvSpPr>
          <p:nvPr>
            <p:ph type="title"/>
          </p:nvPr>
        </p:nvSpPr>
        <p:spPr/>
        <p:txBody>
          <a:bodyPr/>
          <a:lstStyle/>
          <a:p>
            <a:r>
              <a:rPr lang="en-IN" dirty="0"/>
              <a:t>Types of Evaluation</a:t>
            </a:r>
          </a:p>
        </p:txBody>
      </p:sp>
      <p:sp>
        <p:nvSpPr>
          <p:cNvPr id="3" name="Content Placeholder 2">
            <a:extLst>
              <a:ext uri="{FF2B5EF4-FFF2-40B4-BE49-F238E27FC236}">
                <a16:creationId xmlns:a16="http://schemas.microsoft.com/office/drawing/2014/main" id="{35976984-3D92-09D1-4753-47E7AC690642}"/>
              </a:ext>
            </a:extLst>
          </p:cNvPr>
          <p:cNvSpPr>
            <a:spLocks noGrp="1"/>
          </p:cNvSpPr>
          <p:nvPr>
            <p:ph idx="1"/>
          </p:nvPr>
        </p:nvSpPr>
        <p:spPr>
          <a:xfrm>
            <a:off x="203200" y="1371600"/>
            <a:ext cx="11760200" cy="4800600"/>
          </a:xfrm>
        </p:spPr>
        <p:txBody>
          <a:bodyPr>
            <a:normAutofit fontScale="92500" lnSpcReduction="10000"/>
          </a:bodyPr>
          <a:lstStyle/>
          <a:p>
            <a:pPr marL="0" indent="0" algn="l">
              <a:buNone/>
            </a:pPr>
            <a:r>
              <a:rPr lang="en-US" sz="2200" b="0" i="0" u="none" strike="noStrike" baseline="0" dirty="0"/>
              <a:t>The evaluations are classified into three broad categories, depending on the setting, user involvement, and level of control. These are:</a:t>
            </a:r>
          </a:p>
          <a:p>
            <a:pPr marL="342900" indent="-342900" algn="l">
              <a:buFont typeface="+mj-lt"/>
              <a:buAutoNum type="arabicPeriod"/>
            </a:pPr>
            <a:r>
              <a:rPr lang="en-US" sz="2600" b="1" dirty="0"/>
              <a:t>Controlled setting involving users </a:t>
            </a:r>
          </a:p>
          <a:p>
            <a:pPr lvl="1"/>
            <a:r>
              <a:rPr lang="en-US" sz="2200" dirty="0"/>
              <a:t>users’ activities are controlled in order to test hypotheses and measure or observe certain behaviors. The main methods are usability </a:t>
            </a:r>
            <a:r>
              <a:rPr lang="en-IN" sz="2200" dirty="0"/>
              <a:t>testing and experiments.</a:t>
            </a:r>
          </a:p>
          <a:p>
            <a:pPr lvl="1"/>
            <a:r>
              <a:rPr lang="en-US" sz="2200" dirty="0"/>
              <a:t>examples are laboratories and living labs</a:t>
            </a:r>
          </a:p>
          <a:p>
            <a:pPr marL="342900" indent="-342900" algn="l">
              <a:buFont typeface="+mj-lt"/>
              <a:buAutoNum type="arabicPeriod"/>
            </a:pPr>
            <a:r>
              <a:rPr lang="en-US" sz="2600" b="1" dirty="0"/>
              <a:t>Natural settings involving users</a:t>
            </a:r>
          </a:p>
          <a:p>
            <a:pPr lvl="1"/>
            <a:r>
              <a:rPr lang="en-US" sz="2200" dirty="0"/>
              <a:t>There is little or no control of users’ activities in order to determine how the product would be used in the real world. The main method used is field studies.</a:t>
            </a:r>
          </a:p>
          <a:p>
            <a:pPr lvl="1"/>
            <a:r>
              <a:rPr lang="en-US" sz="2200" dirty="0"/>
              <a:t>examples are online communities and products that are used in public places</a:t>
            </a:r>
          </a:p>
          <a:p>
            <a:pPr marL="342900" indent="-342900">
              <a:buFont typeface="+mj-lt"/>
              <a:buAutoNum type="arabicPeriod"/>
            </a:pPr>
            <a:r>
              <a:rPr lang="en-US" sz="2600" b="1" dirty="0"/>
              <a:t>Any settings not involving users</a:t>
            </a:r>
          </a:p>
          <a:p>
            <a:pPr lvl="1"/>
            <a:r>
              <a:rPr lang="en-US" sz="2200" dirty="0"/>
              <a:t>consultants and researchers critique, predict, and model aspects of the interface in order to identify the most obvious usability problems. The range of methods includes inspections, heuristics, walkthroughs, models, and analytics.</a:t>
            </a:r>
            <a:endParaRPr lang="en-IN" sz="2200" dirty="0"/>
          </a:p>
        </p:txBody>
      </p:sp>
      <p:sp>
        <p:nvSpPr>
          <p:cNvPr id="4" name="Date Placeholder 3">
            <a:extLst>
              <a:ext uri="{FF2B5EF4-FFF2-40B4-BE49-F238E27FC236}">
                <a16:creationId xmlns:a16="http://schemas.microsoft.com/office/drawing/2014/main" id="{16CF9C44-BB66-D4FB-B7C4-3D4EAEF29CB5}"/>
              </a:ext>
            </a:extLst>
          </p:cNvPr>
          <p:cNvSpPr>
            <a:spLocks noGrp="1"/>
          </p:cNvSpPr>
          <p:nvPr>
            <p:ph type="dt" sz="half" idx="10"/>
          </p:nvPr>
        </p:nvSpPr>
        <p:spPr/>
        <p:txBody>
          <a:bodyPr/>
          <a:lstStyle/>
          <a:p>
            <a:fld id="{F6C643BA-ACA1-44BF-9071-763295A35907}" type="datetime4">
              <a:rPr lang="en-US" smtClean="0"/>
              <a:t>August 11, 2025</a:t>
            </a:fld>
            <a:endParaRPr lang="en-US"/>
          </a:p>
        </p:txBody>
      </p:sp>
      <p:sp>
        <p:nvSpPr>
          <p:cNvPr id="5" name="Footer Placeholder 4">
            <a:extLst>
              <a:ext uri="{FF2B5EF4-FFF2-40B4-BE49-F238E27FC236}">
                <a16:creationId xmlns:a16="http://schemas.microsoft.com/office/drawing/2014/main" id="{AA7064ED-873B-F27A-AEC9-3A7427447A97}"/>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7D2CF6B2-13A0-707D-8957-7312E327936B}"/>
              </a:ext>
            </a:extLst>
          </p:cNvPr>
          <p:cNvSpPr>
            <a:spLocks noGrp="1"/>
          </p:cNvSpPr>
          <p:nvPr>
            <p:ph type="sldNum" sz="quarter" idx="12"/>
          </p:nvPr>
        </p:nvSpPr>
        <p:spPr/>
        <p:txBody>
          <a:bodyPr/>
          <a:lstStyle/>
          <a:p>
            <a:fld id="{C4FA3F07-B4E9-4FEB-BC07-B9713C186F28}" type="slidenum">
              <a:rPr lang="en-US" smtClean="0"/>
              <a:pPr/>
              <a:t>8</a:t>
            </a:fld>
            <a:endParaRPr lang="en-US" dirty="0"/>
          </a:p>
        </p:txBody>
      </p:sp>
    </p:spTree>
    <p:extLst>
      <p:ext uri="{BB962C8B-B14F-4D97-AF65-F5344CB8AC3E}">
        <p14:creationId xmlns:p14="http://schemas.microsoft.com/office/powerpoint/2010/main" val="3439194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85F6E-FACD-E590-027D-67140D8B3E86}"/>
              </a:ext>
            </a:extLst>
          </p:cNvPr>
          <p:cNvSpPr>
            <a:spLocks noGrp="1"/>
          </p:cNvSpPr>
          <p:nvPr>
            <p:ph type="title"/>
          </p:nvPr>
        </p:nvSpPr>
        <p:spPr/>
        <p:txBody>
          <a:bodyPr>
            <a:normAutofit/>
          </a:bodyPr>
          <a:lstStyle/>
          <a:p>
            <a:r>
              <a:rPr lang="en-US" sz="4000" b="1" dirty="0">
                <a:latin typeface="ArialMT"/>
              </a:rPr>
              <a:t>Controlled setting involving users</a:t>
            </a:r>
            <a:endParaRPr lang="en-IN" dirty="0"/>
          </a:p>
        </p:txBody>
      </p:sp>
      <p:sp>
        <p:nvSpPr>
          <p:cNvPr id="3" name="Content Placeholder 2">
            <a:extLst>
              <a:ext uri="{FF2B5EF4-FFF2-40B4-BE49-F238E27FC236}">
                <a16:creationId xmlns:a16="http://schemas.microsoft.com/office/drawing/2014/main" id="{7060A7E1-AE1C-ACB3-463D-095F6C1D63F7}"/>
              </a:ext>
            </a:extLst>
          </p:cNvPr>
          <p:cNvSpPr>
            <a:spLocks noGrp="1"/>
          </p:cNvSpPr>
          <p:nvPr>
            <p:ph idx="1"/>
          </p:nvPr>
        </p:nvSpPr>
        <p:spPr>
          <a:xfrm>
            <a:off x="203200" y="1371600"/>
            <a:ext cx="11836400" cy="4876800"/>
          </a:xfrm>
        </p:spPr>
        <p:txBody>
          <a:bodyPr>
            <a:normAutofit fontScale="85000" lnSpcReduction="20000"/>
          </a:bodyPr>
          <a:lstStyle/>
          <a:p>
            <a:r>
              <a:rPr lang="en-US" sz="2200" b="0" i="0" u="none" strike="noStrike" baseline="0" dirty="0"/>
              <a:t>Controlled settings enable evaluators to control what users do, when they do it, and for how long. They also enable evaluators to reduce outside influences and distractions, such as friends or colleagues talking. The approach has been extensively and successfully used to evaluate software applications running on PCs and other technologies where participants can be seated in front of them to perform a set of tasks.</a:t>
            </a:r>
          </a:p>
          <a:p>
            <a:pPr marL="0" indent="0">
              <a:buNone/>
            </a:pPr>
            <a:r>
              <a:rPr lang="en-IN" sz="2600" b="1" i="0" u="none" strike="noStrike" baseline="0" dirty="0">
                <a:solidFill>
                  <a:srgbClr val="108AB2"/>
                </a:solidFill>
              </a:rPr>
              <a:t>Usability testing</a:t>
            </a:r>
          </a:p>
          <a:p>
            <a:r>
              <a:rPr lang="en-US" sz="2200" dirty="0"/>
              <a:t>Typically this approach to evaluating user interfaces involves collecting data using a combination of methods – i.e. experiments, observation, interviews, and questionnaires – in a controlled setting.</a:t>
            </a:r>
          </a:p>
          <a:p>
            <a:r>
              <a:rPr lang="en-US" sz="2200" dirty="0"/>
              <a:t> It is generally done in laboratories although increasingly it is being done remotely or in natural settings. </a:t>
            </a:r>
          </a:p>
          <a:p>
            <a:r>
              <a:rPr lang="en-US" sz="2200" dirty="0"/>
              <a:t>The primary goal is to determine whether an interface is usable by the intended user population to carry out the tasks for which it was designed.</a:t>
            </a:r>
          </a:p>
          <a:p>
            <a:r>
              <a:rPr lang="en-US" sz="2200" dirty="0"/>
              <a:t>This involves investigating how typical users perform on typical tasks. By typical we mean the users for whom the system is designed and the things that it is designed for them to be able to do (e.g. buy the latest fashions). </a:t>
            </a:r>
          </a:p>
          <a:p>
            <a:r>
              <a:rPr lang="en-US" sz="2200" dirty="0"/>
              <a:t>It often involves comparing the number and kinds of errors that the users make and recording the time that it takes them to complete the task. As users perform the tasks, they may be recorded on video; their interactions with the software may also be recorded, usually by logging software. </a:t>
            </a:r>
          </a:p>
          <a:p>
            <a:r>
              <a:rPr lang="en-US" sz="2200" dirty="0"/>
              <a:t>User satisfaction questionnaires and interviews can also be used to elicit users’ opinions about how they found the experience of using the system. It can be supplemented by observation at product sites to collect evidence about how the product is being used in work or other environments.</a:t>
            </a:r>
            <a:endParaRPr lang="en-IN" sz="2200" dirty="0"/>
          </a:p>
        </p:txBody>
      </p:sp>
      <p:sp>
        <p:nvSpPr>
          <p:cNvPr id="4" name="Date Placeholder 3">
            <a:extLst>
              <a:ext uri="{FF2B5EF4-FFF2-40B4-BE49-F238E27FC236}">
                <a16:creationId xmlns:a16="http://schemas.microsoft.com/office/drawing/2014/main" id="{6A277F40-F75A-6B89-B3DA-32E42A790EA4}"/>
              </a:ext>
            </a:extLst>
          </p:cNvPr>
          <p:cNvSpPr>
            <a:spLocks noGrp="1"/>
          </p:cNvSpPr>
          <p:nvPr>
            <p:ph type="dt" sz="half" idx="10"/>
          </p:nvPr>
        </p:nvSpPr>
        <p:spPr/>
        <p:txBody>
          <a:bodyPr/>
          <a:lstStyle/>
          <a:p>
            <a:fld id="{F6C643BA-ACA1-44BF-9071-763295A35907}" type="datetime4">
              <a:rPr lang="en-US" smtClean="0"/>
              <a:t>August 11, 2025</a:t>
            </a:fld>
            <a:endParaRPr lang="en-US"/>
          </a:p>
        </p:txBody>
      </p:sp>
      <p:sp>
        <p:nvSpPr>
          <p:cNvPr id="5" name="Footer Placeholder 4">
            <a:extLst>
              <a:ext uri="{FF2B5EF4-FFF2-40B4-BE49-F238E27FC236}">
                <a16:creationId xmlns:a16="http://schemas.microsoft.com/office/drawing/2014/main" id="{FF77153B-00F3-9AFB-8641-5CE9A9D7AB08}"/>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6253E16E-51F3-B857-9149-758FBAF609DC}"/>
              </a:ext>
            </a:extLst>
          </p:cNvPr>
          <p:cNvSpPr>
            <a:spLocks noGrp="1"/>
          </p:cNvSpPr>
          <p:nvPr>
            <p:ph type="sldNum" sz="quarter" idx="12"/>
          </p:nvPr>
        </p:nvSpPr>
        <p:spPr/>
        <p:txBody>
          <a:bodyPr/>
          <a:lstStyle/>
          <a:p>
            <a:fld id="{C4FA3F07-B4E9-4FEB-BC07-B9713C186F28}" type="slidenum">
              <a:rPr lang="en-US" smtClean="0"/>
              <a:pPr/>
              <a:t>9</a:t>
            </a:fld>
            <a:endParaRPr lang="en-US" dirty="0"/>
          </a:p>
        </p:txBody>
      </p:sp>
    </p:spTree>
    <p:extLst>
      <p:ext uri="{BB962C8B-B14F-4D97-AF65-F5344CB8AC3E}">
        <p14:creationId xmlns:p14="http://schemas.microsoft.com/office/powerpoint/2010/main" val="660775035"/>
      </p:ext>
    </p:extLst>
  </p:cSld>
  <p:clrMapOvr>
    <a:masterClrMapping/>
  </p:clrMapOvr>
</p:sld>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1909</TotalTime>
  <Words>7267</Words>
  <Application>Microsoft Office PowerPoint</Application>
  <PresentationFormat>Widescreen</PresentationFormat>
  <Paragraphs>485</Paragraphs>
  <Slides>52</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52</vt:i4>
      </vt:variant>
    </vt:vector>
  </HeadingPairs>
  <TitlesOfParts>
    <vt:vector size="63" baseType="lpstr">
      <vt:lpstr>Adobe Arabic</vt:lpstr>
      <vt:lpstr>Arial</vt:lpstr>
      <vt:lpstr>Arial-BoldMT</vt:lpstr>
      <vt:lpstr>ArialMT</vt:lpstr>
      <vt:lpstr>Calibri</vt:lpstr>
      <vt:lpstr>charter</vt:lpstr>
      <vt:lpstr>Roboto-Regular</vt:lpstr>
      <vt:lpstr>sohne</vt:lpstr>
      <vt:lpstr>Times New Roman</vt:lpstr>
      <vt:lpstr>Wingdings</vt:lpstr>
      <vt:lpstr>Office Theme</vt:lpstr>
      <vt:lpstr>            Department of Computer Science &amp; Business Systems   SUBJECT: Usability Design of Software Applications Subject Code:   Topic Name: Usability Design of Software Applications IV year, Sec: A </vt:lpstr>
      <vt:lpstr>Agenda</vt:lpstr>
      <vt:lpstr>Introduction To Evaluation </vt:lpstr>
      <vt:lpstr>Introduction To Evaluation </vt:lpstr>
      <vt:lpstr>Introduction To Evaluation </vt:lpstr>
      <vt:lpstr>Introduction To Evaluation </vt:lpstr>
      <vt:lpstr>Introduction To Evaluation </vt:lpstr>
      <vt:lpstr>Types of Evaluation</vt:lpstr>
      <vt:lpstr>Controlled setting involving users</vt:lpstr>
      <vt:lpstr>Controlled setting involving users</vt:lpstr>
      <vt:lpstr>Natural settings involving users</vt:lpstr>
      <vt:lpstr>Any settings not involving users</vt:lpstr>
      <vt:lpstr>Choosing and Combining Methods</vt:lpstr>
      <vt:lpstr>Evaluation: Inspections, Analytics, and Models</vt:lpstr>
      <vt:lpstr>Usability principles or Heuristics</vt:lpstr>
      <vt:lpstr>Usability principles or Heuristics</vt:lpstr>
      <vt:lpstr>Usability principles or Heuristics</vt:lpstr>
      <vt:lpstr>Usability principles or Heuristics</vt:lpstr>
      <vt:lpstr>Heuristic evaluation of Swayam application  — a UX case study </vt:lpstr>
      <vt:lpstr>Heuristic evaluation of Swayam application  — a UX case study </vt:lpstr>
      <vt:lpstr>Heuristic evaluation of Swayam application  — a UX case study </vt:lpstr>
      <vt:lpstr>Heuristic evaluation of Swayam application  — a UX case study </vt:lpstr>
      <vt:lpstr>Heuristic evaluation of Swayam application  — a UX case study </vt:lpstr>
      <vt:lpstr>Heuristic evaluation of Swayam application  — a UX case study </vt:lpstr>
      <vt:lpstr>Heuristic evaluation of Swayam application  — a UX case study </vt:lpstr>
      <vt:lpstr>Heuristic evaluation of Swayam application  — a UX case study </vt:lpstr>
      <vt:lpstr>Heuristic evaluation of Swayam application  — a UX case study </vt:lpstr>
      <vt:lpstr>Heuristic evaluation of Swayam application  — a UX case study </vt:lpstr>
      <vt:lpstr>Heuristic evaluation of Swayam application  — a UX case study </vt:lpstr>
      <vt:lpstr>Heuristic Evaluation for Websites</vt:lpstr>
      <vt:lpstr>Extract from the Heuristics Developed by Budd (2007) that Emphasize Web Design Issues</vt:lpstr>
      <vt:lpstr>Extract from the Heuristics Developed by Budd (2007) that Emphasize Web Design Issues</vt:lpstr>
      <vt:lpstr>Extract from the Heuristics Developed by Budd (2007) that Emphasize Web Design Issues</vt:lpstr>
      <vt:lpstr>Turning Design Guidelines into Heuristics</vt:lpstr>
      <vt:lpstr>Turning Design Guidelines into Heuristics</vt:lpstr>
      <vt:lpstr>Turning Design Guidelines into Heuristics</vt:lpstr>
      <vt:lpstr>Turning Design Guidelines into Heuristics</vt:lpstr>
      <vt:lpstr>Turning Design Guidelines into Heuristics</vt:lpstr>
      <vt:lpstr>Doing Heuristic Evaluation (Process)</vt:lpstr>
      <vt:lpstr>Walkthroughs</vt:lpstr>
      <vt:lpstr>Cognitive Walkthroughs</vt:lpstr>
      <vt:lpstr>Cognitive Walkthroughs</vt:lpstr>
      <vt:lpstr>Cognitive Walkthroughs</vt:lpstr>
      <vt:lpstr>Pluralistic Walkthroughs</vt:lpstr>
      <vt:lpstr>Pluralistic Walkthroughs</vt:lpstr>
      <vt:lpstr>Analytics</vt:lpstr>
      <vt:lpstr>Analytics - Example</vt:lpstr>
      <vt:lpstr>Analytics - Example</vt:lpstr>
      <vt:lpstr>Analytics - Example</vt:lpstr>
      <vt:lpstr>Analytics - Example</vt:lpstr>
      <vt:lpstr>Predictive Models</vt:lpstr>
      <vt:lpstr>PowerPoint Presentation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rishabh ohri</dc:creator>
  <cp:lastModifiedBy>K Bhagya Rekha</cp:lastModifiedBy>
  <cp:revision>206</cp:revision>
  <dcterms:created xsi:type="dcterms:W3CDTF">2020-06-24T18:00:23Z</dcterms:created>
  <dcterms:modified xsi:type="dcterms:W3CDTF">2025-08-11T05:09:05Z</dcterms:modified>
</cp:coreProperties>
</file>